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61" r:id="rId3"/>
    <p:sldId id="267" r:id="rId4"/>
    <p:sldId id="266" r:id="rId5"/>
    <p:sldId id="271" r:id="rId6"/>
    <p:sldId id="262" r:id="rId7"/>
    <p:sldId id="268" r:id="rId8"/>
    <p:sldId id="275" r:id="rId9"/>
    <p:sldId id="258" r:id="rId10"/>
    <p:sldId id="285" r:id="rId11"/>
    <p:sldId id="287" r:id="rId12"/>
    <p:sldId id="269" r:id="rId13"/>
    <p:sldId id="286" r:id="rId14"/>
    <p:sldId id="288" r:id="rId15"/>
    <p:sldId id="279" r:id="rId16"/>
    <p:sldId id="280" r:id="rId17"/>
    <p:sldId id="259" r:id="rId18"/>
    <p:sldId id="272" r:id="rId19"/>
    <p:sldId id="265" r:id="rId20"/>
    <p:sldId id="273" r:id="rId21"/>
    <p:sldId id="274" r:id="rId22"/>
    <p:sldId id="277" r:id="rId23"/>
    <p:sldId id="276" r:id="rId24"/>
    <p:sldId id="278" r:id="rId25"/>
    <p:sldId id="270" r:id="rId26"/>
    <p:sldId id="260" r:id="rId27"/>
  </p:sldIdLst>
  <p:sldSz cx="12192000" cy="6858000"/>
  <p:notesSz cx="6858000" cy="9144000"/>
  <p:embeddedFontLst>
    <p:embeddedFont>
      <p:font typeface="KoPub돋움체 Medium" panose="020B0600000101010101" charset="-127"/>
      <p:regular r:id="rId29"/>
    </p:embeddedFont>
    <p:embeddedFont>
      <p:font typeface="배달의민족 한나" panose="020B0600000101010101" charset="-127"/>
      <p:bold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63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 현조" initials="박현" lastIdx="1" clrIdx="0">
    <p:extLst>
      <p:ext uri="{19B8F6BF-5375-455C-9EA6-DF929625EA0E}">
        <p15:presenceInfo xmlns:p15="http://schemas.microsoft.com/office/powerpoint/2012/main" userId="d8fae95bc8af3288" providerId="Windows Live"/>
      </p:ext>
    </p:extLst>
  </p:cmAuthor>
  <p:cmAuthor id="2" name="nnjiyoun@office.deu.ac.kr" initials="n" lastIdx="1" clrIdx="1">
    <p:extLst>
      <p:ext uri="{19B8F6BF-5375-455C-9EA6-DF929625EA0E}">
        <p15:presenceInfo xmlns:p15="http://schemas.microsoft.com/office/powerpoint/2012/main" userId="nnjiyoun@office.deu.ac.k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848D"/>
    <a:srgbClr val="69C1C9"/>
    <a:srgbClr val="FFFFFF"/>
    <a:srgbClr val="9A9DA2"/>
    <a:srgbClr val="D9D9D9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08" autoAdjust="0"/>
  </p:normalViewPr>
  <p:slideViewPr>
    <p:cSldViewPr snapToGrid="0">
      <p:cViewPr varScale="1">
        <p:scale>
          <a:sx n="81" d="100"/>
          <a:sy n="81" d="100"/>
        </p:scale>
        <p:origin x="754" y="67"/>
      </p:cViewPr>
      <p:guideLst>
        <p:guide pos="3863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A16D7C-D98C-4033-82D1-7C7263E9BE21}" type="datetimeFigureOut">
              <a:rPr lang="ko-KR" altLang="en-US" smtClean="0"/>
              <a:t>2020-09-16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EBC98-AB1C-4127-8FE8-6E5283A6D94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5312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EBC98-AB1C-4127-8FE8-6E5283A6D945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6812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EBC98-AB1C-4127-8FE8-6E5283A6D945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8987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EBC98-AB1C-4127-8FE8-6E5283A6D945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3149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7A4F6-294C-4DB1-8C9A-7A5015C1E1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67B457C-1AC7-4F25-AC9C-3873CAEEA9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C4E29A-AAFD-46C2-AEDB-6462AF3E4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362AD-98B3-4805-9927-6F897538301A}" type="datetimeFigureOut">
              <a:rPr lang="ko-KR" altLang="en-US" smtClean="0"/>
              <a:t>2020-09-16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E57386-D099-4071-98AF-38AE555FB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69568C-3BF0-4900-925E-7F80112CE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508EF-C54C-4A3A-A409-251A2CE117C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5740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C141C5-2E7F-47D9-8125-0D268BC5A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642B2B-8836-40B2-B173-EB0C976476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C8FA06-EEAE-49D2-ABF9-F32B67D8A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362AD-98B3-4805-9927-6F897538301A}" type="datetimeFigureOut">
              <a:rPr lang="ko-KR" altLang="en-US" smtClean="0"/>
              <a:t>2020-09-16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10150B-4D3D-4CC5-AC95-6ECB13D6C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BED0EA-21E5-41F3-892B-B5274E8B9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508EF-C54C-4A3A-A409-251A2CE117C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7334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4FAC343-1617-4BC4-AA85-20D1CA12C5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8E95EB-AB4F-446D-B270-4A0232D644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683D09-7EA4-4067-A917-314FE6E78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362AD-98B3-4805-9927-6F897538301A}" type="datetimeFigureOut">
              <a:rPr lang="ko-KR" altLang="en-US" smtClean="0"/>
              <a:t>2020-09-16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707A60-D4E0-4939-B7CE-175C9E757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D1BA03-2F18-42E9-994C-B3593211B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508EF-C54C-4A3A-A409-251A2CE117C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7186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D0A1DF-2B36-4316-B194-6AA22D9BD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D8ED8D-0E8A-40E3-BD77-A29638343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06F3B5-8A43-4645-8625-86D3A7776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362AD-98B3-4805-9927-6F897538301A}" type="datetimeFigureOut">
              <a:rPr lang="ko-KR" altLang="en-US" smtClean="0"/>
              <a:t>2020-09-16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0B41BF-64D6-4F90-898D-49C9F25AF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7F2121-98B1-48CB-9EB5-0876C8FD9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508EF-C54C-4A3A-A409-251A2CE117C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0754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C69AB5-ECF1-4B29-978F-18669974B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25B8D5-021F-4591-AD48-68EA7BE0D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3DA39-85FE-4619-BD65-3C5E5A39B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362AD-98B3-4805-9927-6F897538301A}" type="datetimeFigureOut">
              <a:rPr lang="ko-KR" altLang="en-US" smtClean="0"/>
              <a:t>2020-09-16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1FAB38-E18B-47EF-9F97-EF89E235F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0929FE-8DF8-474E-ADEA-CC70680AC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508EF-C54C-4A3A-A409-251A2CE117C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9173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EDD64-A966-42EB-BE1D-B272EFCAB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5D813C-80DD-4233-A43B-9AA84E58F2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29EBF4-D226-480F-AD4E-291506F3B9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E198D9-13A0-491C-871F-F04A9A0DA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362AD-98B3-4805-9927-6F897538301A}" type="datetimeFigureOut">
              <a:rPr lang="ko-KR" altLang="en-US" smtClean="0"/>
              <a:t>2020-09-16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C5B83C-5282-4EC6-A3BE-2B9A52E07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5BF724-D70A-4E79-A977-07F344E4C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508EF-C54C-4A3A-A409-251A2CE117C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1070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0B12A7-5646-4B28-AD80-E8FE4CC6B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E43FCA-BFBB-485C-9E68-4599BBC52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7AD051-0B0D-42EF-82ED-AED68EB1BF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BFE8317-A9CD-4EBB-8E44-A57C0C31F7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58DB74B-93BC-4B34-9F62-ADC61578A3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C81A6DE-A1E8-4EA0-8B03-5ED7A44AD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362AD-98B3-4805-9927-6F897538301A}" type="datetimeFigureOut">
              <a:rPr lang="ko-KR" altLang="en-US" smtClean="0"/>
              <a:t>2020-09-16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6628CCB-D275-4A8B-9B50-1D8EB38ED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143DEF6-4216-4DE3-8662-58FCB04AA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508EF-C54C-4A3A-A409-251A2CE117C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5541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7CA8E-EC0B-4E6F-9780-6F10AD1D4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4A5473E-CECC-4B6C-A520-90F787833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362AD-98B3-4805-9927-6F897538301A}" type="datetimeFigureOut">
              <a:rPr lang="ko-KR" altLang="en-US" smtClean="0"/>
              <a:t>2020-09-16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C249E2C-D1CB-46EF-BB53-BE22D6AD2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ACC6DC-A846-4399-AD85-C97C3AB68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508EF-C54C-4A3A-A409-251A2CE117C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6304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565C587-0436-4464-BF02-5912E01C2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362AD-98B3-4805-9927-6F897538301A}" type="datetimeFigureOut">
              <a:rPr lang="ko-KR" altLang="en-US" smtClean="0"/>
              <a:t>2020-09-16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DBA393C-A2DD-45CA-A31C-485BC2043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E7B309-73ED-47B4-A855-13E3CA145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508EF-C54C-4A3A-A409-251A2CE117C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7460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639E9-B263-45D5-9B98-A091F0CAF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1D8838-9906-47B9-8EF4-BCCF90ABA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735AA9-23C0-4C7D-A7F3-04363E2F36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3EDC22-DBD1-448F-ABFA-3D21B9C2B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362AD-98B3-4805-9927-6F897538301A}" type="datetimeFigureOut">
              <a:rPr lang="ko-KR" altLang="en-US" smtClean="0"/>
              <a:t>2020-09-16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DA8976-EC7F-4C5A-BF6C-20FEC2ED0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50F98A-BB54-4FC7-A8D6-D76B9FF83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508EF-C54C-4A3A-A409-251A2CE117C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5405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87548D-1F5C-415B-B130-BBF3AFFCA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20FE5D8-0E6A-4F90-81AC-FE844BE27F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B78E5B-EE1A-48E5-8405-96C357DF67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4141C4-8879-450B-8D47-76B5E790B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362AD-98B3-4805-9927-6F897538301A}" type="datetimeFigureOut">
              <a:rPr lang="ko-KR" altLang="en-US" smtClean="0"/>
              <a:t>2020-09-16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A043F5-6046-4977-B26F-06F31A0BC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E6DD0A-CC5E-4B39-BE89-FC2D8EFF3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508EF-C54C-4A3A-A409-251A2CE117C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3870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1B7255-1681-4068-A23F-321EE284B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7E0C1E-EF6C-4DFC-9421-EDE62C2D90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7D5F2A-0549-400A-A7A9-114BA4F50C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362AD-98B3-4805-9927-6F897538301A}" type="datetimeFigureOut">
              <a:rPr lang="ko-KR" altLang="en-US" smtClean="0"/>
              <a:t>2020-09-16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1BA257-2772-4818-9CCA-A0E6405E9C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A21684-591E-4044-BE6D-C08FC91D29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B508EF-C54C-4A3A-A409-251A2CE117C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4749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.png"/><Relationship Id="rId7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41.sv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41.sv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3.pn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sv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.png"/><Relationship Id="rId7" Type="http://schemas.openxmlformats.org/officeDocument/2006/relationships/image" Target="../media/image4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57.svg"/><Relationship Id="rId5" Type="http://schemas.openxmlformats.org/officeDocument/2006/relationships/image" Target="../media/image59.svg"/><Relationship Id="rId10" Type="http://schemas.openxmlformats.org/officeDocument/2006/relationships/image" Target="../media/image56.png"/><Relationship Id="rId4" Type="http://schemas.openxmlformats.org/officeDocument/2006/relationships/image" Target="../media/image58.png"/><Relationship Id="rId9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.png"/><Relationship Id="rId7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55.svg"/><Relationship Id="rId5" Type="http://schemas.openxmlformats.org/officeDocument/2006/relationships/image" Target="../media/image59.svg"/><Relationship Id="rId10" Type="http://schemas.openxmlformats.org/officeDocument/2006/relationships/image" Target="../media/image54.png"/><Relationship Id="rId4" Type="http://schemas.openxmlformats.org/officeDocument/2006/relationships/image" Target="../media/image58.png"/><Relationship Id="rId9" Type="http://schemas.openxmlformats.org/officeDocument/2006/relationships/image" Target="../media/image57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sv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72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svg"/><Relationship Id="rId5" Type="http://schemas.openxmlformats.org/officeDocument/2006/relationships/image" Target="../media/image42.png"/><Relationship Id="rId4" Type="http://schemas.openxmlformats.org/officeDocument/2006/relationships/image" Target="../media/image3.png"/><Relationship Id="rId9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5677B1CB-86DF-4FE3-A342-D8D7625108D0}"/>
              </a:ext>
            </a:extLst>
          </p:cNvPr>
          <p:cNvSpPr/>
          <p:nvPr/>
        </p:nvSpPr>
        <p:spPr>
          <a:xfrm>
            <a:off x="0" y="0"/>
            <a:ext cx="385482" cy="6858000"/>
          </a:xfrm>
          <a:prstGeom prst="rect">
            <a:avLst/>
          </a:prstGeom>
          <a:solidFill>
            <a:srgbClr val="69C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D070E6D8-12AB-4B6B-84D9-97BB8EE9F582}"/>
              </a:ext>
            </a:extLst>
          </p:cNvPr>
          <p:cNvSpPr txBox="1"/>
          <p:nvPr/>
        </p:nvSpPr>
        <p:spPr>
          <a:xfrm>
            <a:off x="549439" y="1665641"/>
            <a:ext cx="62343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bg2">
                    <a:lumMod val="50000"/>
                  </a:schemeClr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rPr>
              <a:t>공장 자동 매칭 시스템</a:t>
            </a:r>
            <a:endParaRPr lang="en-US" altLang="ko-KR" sz="5400" dirty="0">
              <a:solidFill>
                <a:schemeClr val="bg2">
                  <a:lumMod val="50000"/>
                </a:schemeClr>
              </a:solidFill>
              <a:latin typeface="210 만화가게 B" panose="02020603020101020101" pitchFamily="18" charset="-127"/>
              <a:ea typeface="210 만화가게 B" panose="02020603020101020101" pitchFamily="18" charset="-127"/>
            </a:endParaRPr>
          </a:p>
        </p:txBody>
      </p:sp>
      <p:pic>
        <p:nvPicPr>
          <p:cNvPr id="3" name="그림 2" descr="그리기, 방이(가) 표시된 사진&#10;&#10;자동 생성된 설명">
            <a:extLst>
              <a:ext uri="{FF2B5EF4-FFF2-40B4-BE49-F238E27FC236}">
                <a16:creationId xmlns:a16="http://schemas.microsoft.com/office/drawing/2014/main" id="{FEFC75B7-3FC5-47CA-950A-983DEB658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320" y="2867211"/>
            <a:ext cx="3733495" cy="37334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8FF315-3B1C-4246-ADB5-559D2DF43A8F}"/>
              </a:ext>
            </a:extLst>
          </p:cNvPr>
          <p:cNvSpPr txBox="1"/>
          <p:nvPr/>
        </p:nvSpPr>
        <p:spPr>
          <a:xfrm>
            <a:off x="549867" y="4867275"/>
            <a:ext cx="432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만화가게 L" panose="02020603020101020101" pitchFamily="18" charset="-127"/>
                <a:ea typeface="210 만화가게 L" panose="02020603020101020101" pitchFamily="18" charset="-127"/>
              </a:rPr>
              <a:t>2020 </a:t>
            </a:r>
            <a:r>
              <a:rPr lang="ko-KR" altLang="en-US" dirty="0">
                <a:latin typeface="210 만화가게 L" panose="02020603020101020101" pitchFamily="18" charset="-127"/>
                <a:ea typeface="210 만화가게 L" panose="02020603020101020101" pitchFamily="18" charset="-127"/>
              </a:rPr>
              <a:t>한국품질재단 스마트 팩토리 과정</a:t>
            </a:r>
          </a:p>
        </p:txBody>
      </p:sp>
      <p:sp>
        <p:nvSpPr>
          <p:cNvPr id="431" name="TextBox 430">
            <a:extLst>
              <a:ext uri="{FF2B5EF4-FFF2-40B4-BE49-F238E27FC236}">
                <a16:creationId xmlns:a16="http://schemas.microsoft.com/office/drawing/2014/main" id="{2B6B7F16-EA62-4009-9645-14508FC289AF}"/>
              </a:ext>
            </a:extLst>
          </p:cNvPr>
          <p:cNvSpPr txBox="1"/>
          <p:nvPr/>
        </p:nvSpPr>
        <p:spPr>
          <a:xfrm>
            <a:off x="582698" y="5578623"/>
            <a:ext cx="1098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만화가게 L" panose="02020603020101020101" pitchFamily="18" charset="-127"/>
                <a:ea typeface="210 만화가게 L" panose="02020603020101020101" pitchFamily="18" charset="-127"/>
              </a:rPr>
              <a:t>- </a:t>
            </a:r>
            <a:r>
              <a:rPr lang="ko-KR" altLang="en-US" dirty="0">
                <a:latin typeface="210 만화가게 L" panose="02020603020101020101" pitchFamily="18" charset="-127"/>
                <a:ea typeface="210 만화가게 L" panose="02020603020101020101" pitchFamily="18" charset="-127"/>
              </a:rPr>
              <a:t>방용혁</a:t>
            </a:r>
          </a:p>
        </p:txBody>
      </p:sp>
      <p:sp>
        <p:nvSpPr>
          <p:cNvPr id="432" name="TextBox 431">
            <a:extLst>
              <a:ext uri="{FF2B5EF4-FFF2-40B4-BE49-F238E27FC236}">
                <a16:creationId xmlns:a16="http://schemas.microsoft.com/office/drawing/2014/main" id="{831558C7-66A8-47BC-AB5A-6D549F9F6485}"/>
              </a:ext>
            </a:extLst>
          </p:cNvPr>
          <p:cNvSpPr txBox="1"/>
          <p:nvPr/>
        </p:nvSpPr>
        <p:spPr>
          <a:xfrm>
            <a:off x="582698" y="5236607"/>
            <a:ext cx="1098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만화가게 L" panose="02020603020101020101" pitchFamily="18" charset="-127"/>
                <a:ea typeface="210 만화가게 L" panose="02020603020101020101" pitchFamily="18" charset="-127"/>
              </a:rPr>
              <a:t>- </a:t>
            </a:r>
            <a:r>
              <a:rPr lang="ko-KR" altLang="en-US" dirty="0">
                <a:latin typeface="210 만화가게 L" panose="02020603020101020101" pitchFamily="18" charset="-127"/>
                <a:ea typeface="210 만화가게 L" panose="02020603020101020101" pitchFamily="18" charset="-127"/>
              </a:rPr>
              <a:t>서동우</a:t>
            </a:r>
          </a:p>
        </p:txBody>
      </p:sp>
      <p:sp>
        <p:nvSpPr>
          <p:cNvPr id="433" name="TextBox 432">
            <a:extLst>
              <a:ext uri="{FF2B5EF4-FFF2-40B4-BE49-F238E27FC236}">
                <a16:creationId xmlns:a16="http://schemas.microsoft.com/office/drawing/2014/main" id="{B7A9CBEB-0980-4656-9F33-EBA1856CBB41}"/>
              </a:ext>
            </a:extLst>
          </p:cNvPr>
          <p:cNvSpPr txBox="1"/>
          <p:nvPr/>
        </p:nvSpPr>
        <p:spPr>
          <a:xfrm>
            <a:off x="582698" y="5951935"/>
            <a:ext cx="1098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만화가게 L" panose="02020603020101020101" pitchFamily="18" charset="-127"/>
                <a:ea typeface="210 만화가게 L" panose="02020603020101020101" pitchFamily="18" charset="-127"/>
              </a:rPr>
              <a:t>- </a:t>
            </a:r>
            <a:r>
              <a:rPr lang="ko-KR" altLang="en-US" dirty="0">
                <a:latin typeface="210 만화가게 L" panose="02020603020101020101" pitchFamily="18" charset="-127"/>
                <a:ea typeface="210 만화가게 L" panose="02020603020101020101" pitchFamily="18" charset="-127"/>
              </a:rPr>
              <a:t>유혜진</a:t>
            </a:r>
          </a:p>
        </p:txBody>
      </p:sp>
      <p:sp>
        <p:nvSpPr>
          <p:cNvPr id="434" name="TextBox 433">
            <a:extLst>
              <a:ext uri="{FF2B5EF4-FFF2-40B4-BE49-F238E27FC236}">
                <a16:creationId xmlns:a16="http://schemas.microsoft.com/office/drawing/2014/main" id="{2E4E4889-0B8A-43E3-B008-A500A9672210}"/>
              </a:ext>
            </a:extLst>
          </p:cNvPr>
          <p:cNvSpPr txBox="1"/>
          <p:nvPr/>
        </p:nvSpPr>
        <p:spPr>
          <a:xfrm>
            <a:off x="582698" y="6313307"/>
            <a:ext cx="1098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만화가게 L" panose="02020603020101020101" pitchFamily="18" charset="-127"/>
                <a:ea typeface="210 만화가게 L" panose="02020603020101020101" pitchFamily="18" charset="-127"/>
              </a:rPr>
              <a:t>- </a:t>
            </a:r>
            <a:r>
              <a:rPr lang="ko-KR" altLang="en-US" dirty="0">
                <a:latin typeface="210 만화가게 L" panose="02020603020101020101" pitchFamily="18" charset="-127"/>
                <a:ea typeface="210 만화가게 L" panose="02020603020101020101" pitchFamily="18" charset="-127"/>
              </a:rPr>
              <a:t>박지윤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FC0567-A8BE-481B-8AC1-1601653AE9D3}"/>
              </a:ext>
            </a:extLst>
          </p:cNvPr>
          <p:cNvSpPr txBox="1"/>
          <p:nvPr/>
        </p:nvSpPr>
        <p:spPr>
          <a:xfrm>
            <a:off x="2247018" y="2570198"/>
            <a:ext cx="28296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2">
                    <a:lumMod val="50000"/>
                  </a:schemeClr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rPr>
              <a:t>S F M S</a:t>
            </a:r>
          </a:p>
        </p:txBody>
      </p:sp>
    </p:spTree>
    <p:extLst>
      <p:ext uri="{BB962C8B-B14F-4D97-AF65-F5344CB8AC3E}">
        <p14:creationId xmlns:p14="http://schemas.microsoft.com/office/powerpoint/2010/main" val="72901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3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4472C4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3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4472C4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3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BE5CEE3-DD2A-45FC-97F9-BECD58148016}"/>
              </a:ext>
            </a:extLst>
          </p:cNvPr>
          <p:cNvSpPr>
            <a:spLocks/>
          </p:cNvSpPr>
          <p:nvPr/>
        </p:nvSpPr>
        <p:spPr>
          <a:xfrm>
            <a:off x="-2" y="0"/>
            <a:ext cx="1080000" cy="1080000"/>
          </a:xfrm>
          <a:prstGeom prst="rect">
            <a:avLst/>
          </a:prstGeom>
          <a:solidFill>
            <a:srgbClr val="69C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8" name="그림 227">
            <a:extLst>
              <a:ext uri="{FF2B5EF4-FFF2-40B4-BE49-F238E27FC236}">
                <a16:creationId xmlns:a16="http://schemas.microsoft.com/office/drawing/2014/main" id="{20865D94-0F5C-4D43-A0BB-6ECA609681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98" y="191597"/>
            <a:ext cx="720000" cy="720000"/>
          </a:xfrm>
          <a:prstGeom prst="rect">
            <a:avLst/>
          </a:prstGeom>
        </p:spPr>
      </p:pic>
      <p:sp>
        <p:nvSpPr>
          <p:cNvPr id="229" name="TextBox 228">
            <a:extLst>
              <a:ext uri="{FF2B5EF4-FFF2-40B4-BE49-F238E27FC236}">
                <a16:creationId xmlns:a16="http://schemas.microsoft.com/office/drawing/2014/main" id="{73253718-27B6-4ECD-9407-226604737E6C}"/>
              </a:ext>
            </a:extLst>
          </p:cNvPr>
          <p:cNvSpPr txBox="1"/>
          <p:nvPr/>
        </p:nvSpPr>
        <p:spPr>
          <a:xfrm>
            <a:off x="1079998" y="6568"/>
            <a:ext cx="2319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rPr>
              <a:t>2. 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rPr>
              <a:t>주요 기능</a:t>
            </a:r>
          </a:p>
        </p:txBody>
      </p:sp>
      <p:pic>
        <p:nvPicPr>
          <p:cNvPr id="230" name="그림 229">
            <a:extLst>
              <a:ext uri="{FF2B5EF4-FFF2-40B4-BE49-F238E27FC236}">
                <a16:creationId xmlns:a16="http://schemas.microsoft.com/office/drawing/2014/main" id="{879A9110-7C47-4CBA-A518-9412F4EC1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98" y="1182142"/>
            <a:ext cx="4693933" cy="551797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88" name="TextBox 287">
            <a:extLst>
              <a:ext uri="{FF2B5EF4-FFF2-40B4-BE49-F238E27FC236}">
                <a16:creationId xmlns:a16="http://schemas.microsoft.com/office/drawing/2014/main" id="{E8F190DD-4340-44A2-B1CD-F3BC01305EEA}"/>
              </a:ext>
            </a:extLst>
          </p:cNvPr>
          <p:cNvSpPr txBox="1"/>
          <p:nvPr/>
        </p:nvSpPr>
        <p:spPr>
          <a:xfrm>
            <a:off x="1351444" y="3200222"/>
            <a:ext cx="125386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내용을 입력해요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513AF645-F39F-4C30-A9F0-FD5C630A07E7}"/>
              </a:ext>
            </a:extLst>
          </p:cNvPr>
          <p:cNvSpPr txBox="1"/>
          <p:nvPr/>
        </p:nvSpPr>
        <p:spPr>
          <a:xfrm>
            <a:off x="1541715" y="3248670"/>
            <a:ext cx="1942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1. ID</a:t>
            </a:r>
            <a:r>
              <a:rPr lang="ko-KR" altLang="en-US" sz="28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입력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1EEF5306-D175-4131-A04C-46BA55A93C57}"/>
              </a:ext>
            </a:extLst>
          </p:cNvPr>
          <p:cNvSpPr txBox="1"/>
          <p:nvPr/>
        </p:nvSpPr>
        <p:spPr>
          <a:xfrm>
            <a:off x="1541715" y="4001533"/>
            <a:ext cx="3099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2. Password</a:t>
            </a:r>
            <a:r>
              <a:rPr lang="ko-KR" altLang="en-US" sz="28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입력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109176FA-B449-4548-B1E2-ACA2E67C8B45}"/>
              </a:ext>
            </a:extLst>
          </p:cNvPr>
          <p:cNvSpPr txBox="1"/>
          <p:nvPr/>
        </p:nvSpPr>
        <p:spPr>
          <a:xfrm>
            <a:off x="992911" y="4771145"/>
            <a:ext cx="3553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3. Login </a:t>
            </a:r>
            <a:r>
              <a:rPr lang="ko-KR" altLang="en-US" sz="28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클릭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0E6A3FD1-3EE7-46D1-882E-B7B15CB892D8}"/>
              </a:ext>
            </a:extLst>
          </p:cNvPr>
          <p:cNvSpPr txBox="1"/>
          <p:nvPr/>
        </p:nvSpPr>
        <p:spPr>
          <a:xfrm>
            <a:off x="1823963" y="535811"/>
            <a:ext cx="2534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9C1C9"/>
                </a:solidFill>
                <a:latin typeface="210 만화가게 R" panose="02020603020101020101" pitchFamily="18" charset="-127"/>
                <a:ea typeface="210 만화가게 R" panose="02020603020101020101" pitchFamily="18" charset="-127"/>
              </a:rPr>
              <a:t>- 01. </a:t>
            </a:r>
            <a:r>
              <a:rPr lang="ko-KR" altLang="en-US" sz="2800" dirty="0">
                <a:solidFill>
                  <a:srgbClr val="69C1C9"/>
                </a:solidFill>
                <a:latin typeface="210 만화가게 R" panose="02020603020101020101" pitchFamily="18" charset="-127"/>
                <a:ea typeface="210 만화가게 R" panose="02020603020101020101" pitchFamily="18" charset="-127"/>
              </a:rPr>
              <a:t>로그인</a:t>
            </a:r>
          </a:p>
        </p:txBody>
      </p:sp>
      <p:pic>
        <p:nvPicPr>
          <p:cNvPr id="14" name="그래픽 13" descr="갈매기형 화살표">
            <a:extLst>
              <a:ext uri="{FF2B5EF4-FFF2-40B4-BE49-F238E27FC236}">
                <a16:creationId xmlns:a16="http://schemas.microsoft.com/office/drawing/2014/main" id="{11B0CED0-BA46-4D8D-B572-96EE3A4774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2932" y="2763254"/>
            <a:ext cx="1331491" cy="13314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9097160-74B5-4C89-8900-BAFCFDFC8C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9721" y="1183967"/>
            <a:ext cx="4693934" cy="551615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933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077789A-621B-48A4-8AAB-545DE11B89D3}"/>
              </a:ext>
            </a:extLst>
          </p:cNvPr>
          <p:cNvSpPr>
            <a:spLocks/>
          </p:cNvSpPr>
          <p:nvPr/>
        </p:nvSpPr>
        <p:spPr>
          <a:xfrm>
            <a:off x="-2" y="0"/>
            <a:ext cx="1080000" cy="1080000"/>
          </a:xfrm>
          <a:prstGeom prst="rect">
            <a:avLst/>
          </a:prstGeom>
          <a:solidFill>
            <a:srgbClr val="69C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F64ABC-B380-4CD8-B92D-95DFAFA425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98" y="191597"/>
            <a:ext cx="720000" cy="72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EEB426-2D59-4362-B5A8-53E6BDB4C739}"/>
              </a:ext>
            </a:extLst>
          </p:cNvPr>
          <p:cNvSpPr txBox="1"/>
          <p:nvPr/>
        </p:nvSpPr>
        <p:spPr>
          <a:xfrm>
            <a:off x="1079998" y="6568"/>
            <a:ext cx="2319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rPr>
              <a:t>2. 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rPr>
              <a:t>주요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297D8E-1720-4E8A-B0E6-93751C6F3DCE}"/>
              </a:ext>
            </a:extLst>
          </p:cNvPr>
          <p:cNvSpPr txBox="1"/>
          <p:nvPr/>
        </p:nvSpPr>
        <p:spPr>
          <a:xfrm>
            <a:off x="1823963" y="535811"/>
            <a:ext cx="3425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9C1C9"/>
                </a:solidFill>
                <a:latin typeface="210 만화가게 R" panose="02020603020101020101" pitchFamily="18" charset="-127"/>
                <a:ea typeface="210 만화가게 R" panose="02020603020101020101" pitchFamily="18" charset="-127"/>
              </a:rPr>
              <a:t>- 02. </a:t>
            </a:r>
            <a:r>
              <a:rPr lang="ko-KR" altLang="en-US" sz="2800" dirty="0">
                <a:solidFill>
                  <a:srgbClr val="69C1C9"/>
                </a:solidFill>
                <a:latin typeface="210 만화가게 R" panose="02020603020101020101" pitchFamily="18" charset="-127"/>
                <a:ea typeface="210 만화가게 R" panose="02020603020101020101" pitchFamily="18" charset="-127"/>
              </a:rPr>
              <a:t>생산의뢰상담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6DA4602-136B-488D-AE1C-E6653D8B71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47"/>
          <a:stretch/>
        </p:blipFill>
        <p:spPr>
          <a:xfrm>
            <a:off x="542745" y="1271596"/>
            <a:ext cx="11106510" cy="547210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4" name="이등변 삼각형 63">
            <a:extLst>
              <a:ext uri="{FF2B5EF4-FFF2-40B4-BE49-F238E27FC236}">
                <a16:creationId xmlns:a16="http://schemas.microsoft.com/office/drawing/2014/main" id="{5D2BC425-B621-410B-8689-F30781F4ECDF}"/>
              </a:ext>
            </a:extLst>
          </p:cNvPr>
          <p:cNvSpPr/>
          <p:nvPr/>
        </p:nvSpPr>
        <p:spPr>
          <a:xfrm rot="17495672">
            <a:off x="1534572" y="1499311"/>
            <a:ext cx="4411305" cy="3321138"/>
          </a:xfrm>
          <a:prstGeom prst="triangle">
            <a:avLst>
              <a:gd name="adj" fmla="val 48214"/>
            </a:avLst>
          </a:prstGeom>
          <a:solidFill>
            <a:schemeClr val="tx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BE86094-4947-4964-8483-0605B413F248}"/>
              </a:ext>
            </a:extLst>
          </p:cNvPr>
          <p:cNvSpPr/>
          <p:nvPr/>
        </p:nvSpPr>
        <p:spPr>
          <a:xfrm>
            <a:off x="3643946" y="1677728"/>
            <a:ext cx="4977133" cy="483441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F36DE1A8-0EE9-4071-88B9-120293AAA2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593"/>
          <a:stretch/>
        </p:blipFill>
        <p:spPr>
          <a:xfrm>
            <a:off x="5022212" y="1971671"/>
            <a:ext cx="2147576" cy="4159369"/>
          </a:xfrm>
          <a:prstGeom prst="rect">
            <a:avLst/>
          </a:prstGeom>
          <a:ln>
            <a:noFill/>
          </a:ln>
        </p:spPr>
      </p:pic>
      <p:sp>
        <p:nvSpPr>
          <p:cNvPr id="70" name="타원 69">
            <a:extLst>
              <a:ext uri="{FF2B5EF4-FFF2-40B4-BE49-F238E27FC236}">
                <a16:creationId xmlns:a16="http://schemas.microsoft.com/office/drawing/2014/main" id="{C78E27D0-4502-4847-BD1B-6AA61ACC8791}"/>
              </a:ext>
            </a:extLst>
          </p:cNvPr>
          <p:cNvSpPr/>
          <p:nvPr/>
        </p:nvSpPr>
        <p:spPr>
          <a:xfrm>
            <a:off x="194886" y="1698696"/>
            <a:ext cx="2008800" cy="2009703"/>
          </a:xfrm>
          <a:prstGeom prst="ellipse">
            <a:avLst/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506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DCC58316-40D4-4B90-9794-4BA3D9CEEA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47"/>
          <a:stretch/>
        </p:blipFill>
        <p:spPr>
          <a:xfrm>
            <a:off x="542745" y="1271597"/>
            <a:ext cx="11106510" cy="547210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F79E83A-BAE8-403B-8A44-F8A23351ECD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260251" y="1812350"/>
            <a:ext cx="8764042" cy="4460400"/>
          </a:xfrm>
          <a:prstGeom prst="rect">
            <a:avLst/>
          </a:prstGeom>
          <a:ln w="12700"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077789A-621B-48A4-8AAB-545DE11B89D3}"/>
              </a:ext>
            </a:extLst>
          </p:cNvPr>
          <p:cNvSpPr>
            <a:spLocks/>
          </p:cNvSpPr>
          <p:nvPr/>
        </p:nvSpPr>
        <p:spPr>
          <a:xfrm>
            <a:off x="-2" y="0"/>
            <a:ext cx="1080000" cy="1080000"/>
          </a:xfrm>
          <a:prstGeom prst="rect">
            <a:avLst/>
          </a:prstGeom>
          <a:solidFill>
            <a:srgbClr val="69C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F64ABC-B380-4CD8-B92D-95DFAFA425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98" y="191597"/>
            <a:ext cx="720000" cy="7200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401AE3C-5C38-434E-9A00-AC71DE263006}"/>
              </a:ext>
            </a:extLst>
          </p:cNvPr>
          <p:cNvSpPr/>
          <p:nvPr/>
        </p:nvSpPr>
        <p:spPr>
          <a:xfrm>
            <a:off x="2513895" y="5478656"/>
            <a:ext cx="1428185" cy="28008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래픽 5" descr="확인 표시">
            <a:extLst>
              <a:ext uri="{FF2B5EF4-FFF2-40B4-BE49-F238E27FC236}">
                <a16:creationId xmlns:a16="http://schemas.microsoft.com/office/drawing/2014/main" id="{BFD5DEBB-D128-47F5-B008-139A502578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53747" y="2367616"/>
            <a:ext cx="280089" cy="280089"/>
          </a:xfrm>
          <a:prstGeom prst="rect">
            <a:avLst/>
          </a:prstGeom>
        </p:spPr>
      </p:pic>
      <p:pic>
        <p:nvPicPr>
          <p:cNvPr id="31" name="그래픽 30" descr="확인 표시">
            <a:extLst>
              <a:ext uri="{FF2B5EF4-FFF2-40B4-BE49-F238E27FC236}">
                <a16:creationId xmlns:a16="http://schemas.microsoft.com/office/drawing/2014/main" id="{A4472F68-5859-4D57-B33F-8BBEA3078C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53747" y="2765225"/>
            <a:ext cx="280089" cy="280089"/>
          </a:xfrm>
          <a:prstGeom prst="rect">
            <a:avLst/>
          </a:prstGeom>
        </p:spPr>
      </p:pic>
      <p:pic>
        <p:nvPicPr>
          <p:cNvPr id="32" name="그래픽 31" descr="확인 표시">
            <a:extLst>
              <a:ext uri="{FF2B5EF4-FFF2-40B4-BE49-F238E27FC236}">
                <a16:creationId xmlns:a16="http://schemas.microsoft.com/office/drawing/2014/main" id="{1ED1061C-30FD-44FD-828F-61C7F971CF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53747" y="3082964"/>
            <a:ext cx="280089" cy="280089"/>
          </a:xfrm>
          <a:prstGeom prst="rect">
            <a:avLst/>
          </a:prstGeom>
        </p:spPr>
      </p:pic>
      <p:pic>
        <p:nvPicPr>
          <p:cNvPr id="33" name="그래픽 32" descr="확인 표시">
            <a:extLst>
              <a:ext uri="{FF2B5EF4-FFF2-40B4-BE49-F238E27FC236}">
                <a16:creationId xmlns:a16="http://schemas.microsoft.com/office/drawing/2014/main" id="{E8E36B0A-4CA5-4E43-A4C2-7EB507688C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53747" y="3398373"/>
            <a:ext cx="280089" cy="280089"/>
          </a:xfrm>
          <a:prstGeom prst="rect">
            <a:avLst/>
          </a:prstGeom>
        </p:spPr>
      </p:pic>
      <p:pic>
        <p:nvPicPr>
          <p:cNvPr id="36" name="그래픽 35" descr="확인 표시">
            <a:extLst>
              <a:ext uri="{FF2B5EF4-FFF2-40B4-BE49-F238E27FC236}">
                <a16:creationId xmlns:a16="http://schemas.microsoft.com/office/drawing/2014/main" id="{5F8A2633-0A2F-4067-94BB-D598581E41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53747" y="3686620"/>
            <a:ext cx="280089" cy="280089"/>
          </a:xfrm>
          <a:prstGeom prst="rect">
            <a:avLst/>
          </a:prstGeom>
        </p:spPr>
      </p:pic>
      <p:pic>
        <p:nvPicPr>
          <p:cNvPr id="39" name="그래픽 38" descr="확인 표시">
            <a:extLst>
              <a:ext uri="{FF2B5EF4-FFF2-40B4-BE49-F238E27FC236}">
                <a16:creationId xmlns:a16="http://schemas.microsoft.com/office/drawing/2014/main" id="{5ACECF0C-C2B8-4FD0-80D3-7099F208C1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53747" y="3983944"/>
            <a:ext cx="280089" cy="28008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BA52DD4-C477-4703-9688-3A8C1B58FF6D}"/>
              </a:ext>
            </a:extLst>
          </p:cNvPr>
          <p:cNvSpPr txBox="1"/>
          <p:nvPr/>
        </p:nvSpPr>
        <p:spPr>
          <a:xfrm>
            <a:off x="4072391" y="5295786"/>
            <a:ext cx="875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클릭</a:t>
            </a:r>
          </a:p>
        </p:txBody>
      </p:sp>
      <p:pic>
        <p:nvPicPr>
          <p:cNvPr id="10" name="그래픽 9" descr="확인 표시">
            <a:extLst>
              <a:ext uri="{FF2B5EF4-FFF2-40B4-BE49-F238E27FC236}">
                <a16:creationId xmlns:a16="http://schemas.microsoft.com/office/drawing/2014/main" id="{4F128B0D-BD78-45F9-A535-6BA46263F5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02162" y="1700591"/>
            <a:ext cx="421420" cy="4214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EEB426-2D59-4362-B5A8-53E6BDB4C739}"/>
              </a:ext>
            </a:extLst>
          </p:cNvPr>
          <p:cNvSpPr txBox="1"/>
          <p:nvPr/>
        </p:nvSpPr>
        <p:spPr>
          <a:xfrm>
            <a:off x="1079998" y="6568"/>
            <a:ext cx="2319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rPr>
              <a:t>2. 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rPr>
              <a:t>주요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297D8E-1720-4E8A-B0E6-93751C6F3DCE}"/>
              </a:ext>
            </a:extLst>
          </p:cNvPr>
          <p:cNvSpPr txBox="1"/>
          <p:nvPr/>
        </p:nvSpPr>
        <p:spPr>
          <a:xfrm>
            <a:off x="1823963" y="535811"/>
            <a:ext cx="3425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9C1C9"/>
                </a:solidFill>
                <a:latin typeface="210 만화가게 R" panose="02020603020101020101" pitchFamily="18" charset="-127"/>
                <a:ea typeface="210 만화가게 R" panose="02020603020101020101" pitchFamily="18" charset="-127"/>
              </a:rPr>
              <a:t>- 02. </a:t>
            </a:r>
            <a:r>
              <a:rPr lang="ko-KR" altLang="en-US" sz="2800" dirty="0">
                <a:solidFill>
                  <a:srgbClr val="69C1C9"/>
                </a:solidFill>
                <a:latin typeface="210 만화가게 R" panose="02020603020101020101" pitchFamily="18" charset="-127"/>
                <a:ea typeface="210 만화가게 R" panose="02020603020101020101" pitchFamily="18" charset="-127"/>
              </a:rPr>
              <a:t>생산의뢰상담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7F106CE-9289-4564-BB58-CC2CAC8B0C1D}"/>
              </a:ext>
            </a:extLst>
          </p:cNvPr>
          <p:cNvSpPr/>
          <p:nvPr/>
        </p:nvSpPr>
        <p:spPr>
          <a:xfrm>
            <a:off x="4072391" y="2122011"/>
            <a:ext cx="6494009" cy="14847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7930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4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A1046BD-285A-4692-B6D1-9D66F08E55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47"/>
          <a:stretch/>
        </p:blipFill>
        <p:spPr>
          <a:xfrm>
            <a:off x="542745" y="1271597"/>
            <a:ext cx="11106510" cy="547210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077789A-621B-48A4-8AAB-545DE11B89D3}"/>
              </a:ext>
            </a:extLst>
          </p:cNvPr>
          <p:cNvSpPr>
            <a:spLocks/>
          </p:cNvSpPr>
          <p:nvPr/>
        </p:nvSpPr>
        <p:spPr>
          <a:xfrm>
            <a:off x="-2" y="0"/>
            <a:ext cx="1080000" cy="1080000"/>
          </a:xfrm>
          <a:prstGeom prst="rect">
            <a:avLst/>
          </a:prstGeom>
          <a:solidFill>
            <a:srgbClr val="69C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F64ABC-B380-4CD8-B92D-95DFAFA425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98" y="191597"/>
            <a:ext cx="720000" cy="72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EEB426-2D59-4362-B5A8-53E6BDB4C739}"/>
              </a:ext>
            </a:extLst>
          </p:cNvPr>
          <p:cNvSpPr txBox="1"/>
          <p:nvPr/>
        </p:nvSpPr>
        <p:spPr>
          <a:xfrm>
            <a:off x="1079998" y="6568"/>
            <a:ext cx="2319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rPr>
              <a:t>2. 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rPr>
              <a:t>주요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297D8E-1720-4E8A-B0E6-93751C6F3DCE}"/>
              </a:ext>
            </a:extLst>
          </p:cNvPr>
          <p:cNvSpPr txBox="1"/>
          <p:nvPr/>
        </p:nvSpPr>
        <p:spPr>
          <a:xfrm>
            <a:off x="1823963" y="535811"/>
            <a:ext cx="3425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9C1C9"/>
                </a:solidFill>
                <a:latin typeface="210 만화가게 R" panose="02020603020101020101" pitchFamily="18" charset="-127"/>
                <a:ea typeface="210 만화가게 R" panose="02020603020101020101" pitchFamily="18" charset="-127"/>
              </a:rPr>
              <a:t>- 02. </a:t>
            </a:r>
            <a:r>
              <a:rPr lang="ko-KR" altLang="en-US" sz="2800" dirty="0">
                <a:solidFill>
                  <a:srgbClr val="69C1C9"/>
                </a:solidFill>
                <a:latin typeface="210 만화가게 R" panose="02020603020101020101" pitchFamily="18" charset="-127"/>
                <a:ea typeface="210 만화가게 R" panose="02020603020101020101" pitchFamily="18" charset="-127"/>
              </a:rPr>
              <a:t>생산의뢰상담</a:t>
            </a:r>
          </a:p>
        </p:txBody>
      </p:sp>
      <p:pic>
        <p:nvPicPr>
          <p:cNvPr id="15" name="그래픽 14" descr="확인 표시">
            <a:extLst>
              <a:ext uri="{FF2B5EF4-FFF2-40B4-BE49-F238E27FC236}">
                <a16:creationId xmlns:a16="http://schemas.microsoft.com/office/drawing/2014/main" id="{36E3623F-0F25-4790-8232-446CDFD697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6015" y="1686736"/>
            <a:ext cx="421420" cy="42142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71B5CA2-C8A5-4147-A457-3843D15FB19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260251" y="1812350"/>
            <a:ext cx="8764042" cy="4460400"/>
          </a:xfrm>
          <a:prstGeom prst="rect">
            <a:avLst/>
          </a:prstGeom>
          <a:ln w="12700"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1B82A78-D232-4BAE-9D5D-DAE07F524811}"/>
              </a:ext>
            </a:extLst>
          </p:cNvPr>
          <p:cNvSpPr/>
          <p:nvPr/>
        </p:nvSpPr>
        <p:spPr>
          <a:xfrm>
            <a:off x="4072391" y="2122011"/>
            <a:ext cx="6494009" cy="14847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70821A-7311-474A-B0B4-F020B79A14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745" y="2771018"/>
            <a:ext cx="11106510" cy="153809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DB4CFDE-22C0-4FB1-A31B-D59DD64CCF1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5267"/>
          <a:stretch/>
        </p:blipFill>
        <p:spPr>
          <a:xfrm>
            <a:off x="1079998" y="2824306"/>
            <a:ext cx="5178191" cy="114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5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033A868-7C81-416B-98D8-66310614A2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47"/>
          <a:stretch/>
        </p:blipFill>
        <p:spPr>
          <a:xfrm>
            <a:off x="542745" y="1271597"/>
            <a:ext cx="11106510" cy="547210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077789A-621B-48A4-8AAB-545DE11B89D3}"/>
              </a:ext>
            </a:extLst>
          </p:cNvPr>
          <p:cNvSpPr>
            <a:spLocks/>
          </p:cNvSpPr>
          <p:nvPr/>
        </p:nvSpPr>
        <p:spPr>
          <a:xfrm>
            <a:off x="-2" y="0"/>
            <a:ext cx="1080000" cy="1080000"/>
          </a:xfrm>
          <a:prstGeom prst="rect">
            <a:avLst/>
          </a:prstGeom>
          <a:solidFill>
            <a:srgbClr val="69C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F64ABC-B380-4CD8-B92D-95DFAFA425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98" y="191597"/>
            <a:ext cx="720000" cy="720000"/>
          </a:xfrm>
          <a:prstGeom prst="rect">
            <a:avLst/>
          </a:prstGeom>
        </p:spPr>
      </p:pic>
      <p:pic>
        <p:nvPicPr>
          <p:cNvPr id="10" name="그래픽 9" descr="확인 표시">
            <a:extLst>
              <a:ext uri="{FF2B5EF4-FFF2-40B4-BE49-F238E27FC236}">
                <a16:creationId xmlns:a16="http://schemas.microsoft.com/office/drawing/2014/main" id="{4F128B0D-BD78-45F9-A535-6BA46263F5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1435" y="1672884"/>
            <a:ext cx="421420" cy="4214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EEB426-2D59-4362-B5A8-53E6BDB4C739}"/>
              </a:ext>
            </a:extLst>
          </p:cNvPr>
          <p:cNvSpPr txBox="1"/>
          <p:nvPr/>
        </p:nvSpPr>
        <p:spPr>
          <a:xfrm>
            <a:off x="1079998" y="6568"/>
            <a:ext cx="2319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rPr>
              <a:t>2. 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rPr>
              <a:t>주요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297D8E-1720-4E8A-B0E6-93751C6F3DCE}"/>
              </a:ext>
            </a:extLst>
          </p:cNvPr>
          <p:cNvSpPr txBox="1"/>
          <p:nvPr/>
        </p:nvSpPr>
        <p:spPr>
          <a:xfrm>
            <a:off x="1823963" y="535811"/>
            <a:ext cx="3425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9C1C9"/>
                </a:solidFill>
                <a:latin typeface="210 만화가게 R" panose="02020603020101020101" pitchFamily="18" charset="-127"/>
                <a:ea typeface="210 만화가게 R" panose="02020603020101020101" pitchFamily="18" charset="-127"/>
              </a:rPr>
              <a:t>- 02. </a:t>
            </a:r>
            <a:r>
              <a:rPr lang="ko-KR" altLang="en-US" sz="2800" dirty="0">
                <a:solidFill>
                  <a:srgbClr val="69C1C9"/>
                </a:solidFill>
                <a:latin typeface="210 만화가게 R" panose="02020603020101020101" pitchFamily="18" charset="-127"/>
                <a:ea typeface="210 만화가게 R" panose="02020603020101020101" pitchFamily="18" charset="-127"/>
              </a:rPr>
              <a:t>생산의뢰상담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DB0020-C3CD-4B38-AF2F-E5F7A97DBD0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260251" y="1812350"/>
            <a:ext cx="8764042" cy="4460400"/>
          </a:xfrm>
          <a:prstGeom prst="rect">
            <a:avLst/>
          </a:prstGeom>
          <a:ln w="12700">
            <a:noFill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C35CC13-B771-46F1-9EED-AB75962792F1}"/>
              </a:ext>
            </a:extLst>
          </p:cNvPr>
          <p:cNvSpPr/>
          <p:nvPr/>
        </p:nvSpPr>
        <p:spPr>
          <a:xfrm>
            <a:off x="4072391" y="2122011"/>
            <a:ext cx="6494009" cy="14847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330D9C2-7CCD-4245-8C1A-241836054C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1590" y="2198085"/>
            <a:ext cx="6073478" cy="123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2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077789A-621B-48A4-8AAB-545DE11B89D3}"/>
              </a:ext>
            </a:extLst>
          </p:cNvPr>
          <p:cNvSpPr>
            <a:spLocks/>
          </p:cNvSpPr>
          <p:nvPr/>
        </p:nvSpPr>
        <p:spPr>
          <a:xfrm>
            <a:off x="-2" y="0"/>
            <a:ext cx="1080000" cy="1080000"/>
          </a:xfrm>
          <a:prstGeom prst="rect">
            <a:avLst/>
          </a:prstGeom>
          <a:solidFill>
            <a:srgbClr val="69C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F64ABC-B380-4CD8-B92D-95DFAFA425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98" y="191597"/>
            <a:ext cx="720000" cy="720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861B4FEA-79B4-48B0-BE00-849D4FDBB67C}"/>
              </a:ext>
            </a:extLst>
          </p:cNvPr>
          <p:cNvGrpSpPr/>
          <p:nvPr/>
        </p:nvGrpSpPr>
        <p:grpSpPr>
          <a:xfrm>
            <a:off x="311727" y="1182141"/>
            <a:ext cx="11575473" cy="5484261"/>
            <a:chOff x="1630200" y="1256948"/>
            <a:chExt cx="8931600" cy="530640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DFFAF39-2E32-4ADC-828C-C01364281876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0200" y="1256948"/>
              <a:ext cx="8931600" cy="53064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C1A9481-0382-4259-87CE-DA95F3C3C676}"/>
                </a:ext>
              </a:extLst>
            </p:cNvPr>
            <p:cNvSpPr/>
            <p:nvPr/>
          </p:nvSpPr>
          <p:spPr>
            <a:xfrm>
              <a:off x="1789592" y="2413719"/>
              <a:ext cx="1700981" cy="116681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7" name="그래픽 16" descr="아래쪽 화살표">
              <a:extLst>
                <a:ext uri="{FF2B5EF4-FFF2-40B4-BE49-F238E27FC236}">
                  <a16:creationId xmlns:a16="http://schemas.microsoft.com/office/drawing/2014/main" id="{3CE21590-6228-4F10-9040-A58C2AEAC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89593" y="3580530"/>
              <a:ext cx="1700980" cy="1527226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1A46D20-A9A9-4ACD-B52F-896A618084AF}"/>
                </a:ext>
              </a:extLst>
            </p:cNvPr>
            <p:cNvSpPr/>
            <p:nvPr/>
          </p:nvSpPr>
          <p:spPr>
            <a:xfrm>
              <a:off x="1767850" y="5107756"/>
              <a:ext cx="1708460" cy="462117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E5A6C6B-C83D-4622-B8F4-B8DF64D81158}"/>
                </a:ext>
              </a:extLst>
            </p:cNvPr>
            <p:cNvSpPr/>
            <p:nvPr/>
          </p:nvSpPr>
          <p:spPr>
            <a:xfrm>
              <a:off x="7934754" y="1698424"/>
              <a:ext cx="793958" cy="1551038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319F945-152E-40D0-B0AA-39DAF098B28D}"/>
              </a:ext>
            </a:extLst>
          </p:cNvPr>
          <p:cNvSpPr txBox="1"/>
          <p:nvPr/>
        </p:nvSpPr>
        <p:spPr>
          <a:xfrm>
            <a:off x="1079998" y="6568"/>
            <a:ext cx="2319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rPr>
              <a:t>2. 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rPr>
              <a:t>주요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CCA34-5870-4552-B923-9F2F1E7F2D8E}"/>
              </a:ext>
            </a:extLst>
          </p:cNvPr>
          <p:cNvSpPr txBox="1"/>
          <p:nvPr/>
        </p:nvSpPr>
        <p:spPr>
          <a:xfrm>
            <a:off x="1823963" y="535811"/>
            <a:ext cx="3425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9C1C9"/>
                </a:solidFill>
                <a:latin typeface="210 만화가게 R" panose="02020603020101020101" pitchFamily="18" charset="-127"/>
                <a:ea typeface="210 만화가게 R" panose="02020603020101020101" pitchFamily="18" charset="-127"/>
              </a:rPr>
              <a:t>- 02. </a:t>
            </a:r>
            <a:r>
              <a:rPr lang="ko-KR" altLang="en-US" sz="2800" dirty="0">
                <a:solidFill>
                  <a:srgbClr val="69C1C9"/>
                </a:solidFill>
                <a:latin typeface="210 만화가게 R" panose="02020603020101020101" pitchFamily="18" charset="-127"/>
                <a:ea typeface="210 만화가게 R" panose="02020603020101020101" pitchFamily="18" charset="-127"/>
              </a:rPr>
              <a:t>생산의뢰상담</a:t>
            </a:r>
          </a:p>
        </p:txBody>
      </p:sp>
    </p:spTree>
    <p:extLst>
      <p:ext uri="{BB962C8B-B14F-4D97-AF65-F5344CB8AC3E}">
        <p14:creationId xmlns:p14="http://schemas.microsoft.com/office/powerpoint/2010/main" val="2381421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077789A-621B-48A4-8AAB-545DE11B89D3}"/>
              </a:ext>
            </a:extLst>
          </p:cNvPr>
          <p:cNvSpPr>
            <a:spLocks/>
          </p:cNvSpPr>
          <p:nvPr/>
        </p:nvSpPr>
        <p:spPr>
          <a:xfrm>
            <a:off x="-2" y="0"/>
            <a:ext cx="1080000" cy="1080000"/>
          </a:xfrm>
          <a:prstGeom prst="rect">
            <a:avLst/>
          </a:prstGeom>
          <a:solidFill>
            <a:srgbClr val="69C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F64ABC-B380-4CD8-B92D-95DFAFA425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98" y="191597"/>
            <a:ext cx="720000" cy="72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DFFAF39-2E32-4ADC-828C-C0136428187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79997" y="1182142"/>
            <a:ext cx="11831893" cy="548426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1E5A6C6B-C83D-4622-B8F4-B8DF64D81158}"/>
              </a:ext>
            </a:extLst>
          </p:cNvPr>
          <p:cNvSpPr/>
          <p:nvPr/>
        </p:nvSpPr>
        <p:spPr>
          <a:xfrm>
            <a:off x="378125" y="3523432"/>
            <a:ext cx="2253327" cy="79411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B5492B-859C-473E-8C36-CE4151572B4D}"/>
              </a:ext>
            </a:extLst>
          </p:cNvPr>
          <p:cNvSpPr/>
          <p:nvPr/>
        </p:nvSpPr>
        <p:spPr>
          <a:xfrm>
            <a:off x="378125" y="4745390"/>
            <a:ext cx="2253327" cy="43695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래픽 7" descr="시계 반대 방향으로 굽은 사선 화살표">
            <a:extLst>
              <a:ext uri="{FF2B5EF4-FFF2-40B4-BE49-F238E27FC236}">
                <a16:creationId xmlns:a16="http://schemas.microsoft.com/office/drawing/2014/main" id="{485D4F96-1147-4E0D-A268-D4FE4115FC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498997" flipH="1">
            <a:off x="2402125" y="4058946"/>
            <a:ext cx="1053922" cy="945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90BA5C-2F94-42CB-9D9A-6FF11698362B}"/>
              </a:ext>
            </a:extLst>
          </p:cNvPr>
          <p:cNvSpPr txBox="1"/>
          <p:nvPr/>
        </p:nvSpPr>
        <p:spPr>
          <a:xfrm>
            <a:off x="1079998" y="6568"/>
            <a:ext cx="2319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rPr>
              <a:t>2. 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rPr>
              <a:t>주요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10A2E1-A9A8-47A2-A47E-09FC01604AA3}"/>
              </a:ext>
            </a:extLst>
          </p:cNvPr>
          <p:cNvSpPr txBox="1"/>
          <p:nvPr/>
        </p:nvSpPr>
        <p:spPr>
          <a:xfrm>
            <a:off x="1823963" y="535811"/>
            <a:ext cx="3425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9C1C9"/>
                </a:solidFill>
                <a:latin typeface="210 만화가게 R" panose="02020603020101020101" pitchFamily="18" charset="-127"/>
                <a:ea typeface="210 만화가게 R" panose="02020603020101020101" pitchFamily="18" charset="-127"/>
              </a:rPr>
              <a:t>- 02. </a:t>
            </a:r>
            <a:r>
              <a:rPr lang="ko-KR" altLang="en-US" sz="2800" dirty="0">
                <a:solidFill>
                  <a:srgbClr val="69C1C9"/>
                </a:solidFill>
                <a:latin typeface="210 만화가게 R" panose="02020603020101020101" pitchFamily="18" charset="-127"/>
                <a:ea typeface="210 만화가게 R" panose="02020603020101020101" pitchFamily="18" charset="-127"/>
              </a:rPr>
              <a:t>생산의뢰상담</a:t>
            </a:r>
          </a:p>
        </p:txBody>
      </p:sp>
    </p:spTree>
    <p:extLst>
      <p:ext uri="{BB962C8B-B14F-4D97-AF65-F5344CB8AC3E}">
        <p14:creationId xmlns:p14="http://schemas.microsoft.com/office/powerpoint/2010/main" val="1628092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림 60">
            <a:extLst>
              <a:ext uri="{FF2B5EF4-FFF2-40B4-BE49-F238E27FC236}">
                <a16:creationId xmlns:a16="http://schemas.microsoft.com/office/drawing/2014/main" id="{45852EAB-D07B-4D85-A490-07E5BD73C7A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22118" y="1268701"/>
            <a:ext cx="11471564" cy="53064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077789A-621B-48A4-8AAB-545DE11B89D3}"/>
              </a:ext>
            </a:extLst>
          </p:cNvPr>
          <p:cNvSpPr>
            <a:spLocks/>
          </p:cNvSpPr>
          <p:nvPr/>
        </p:nvSpPr>
        <p:spPr>
          <a:xfrm>
            <a:off x="-2" y="0"/>
            <a:ext cx="1080000" cy="1080000"/>
          </a:xfrm>
          <a:prstGeom prst="rect">
            <a:avLst/>
          </a:prstGeom>
          <a:solidFill>
            <a:srgbClr val="69C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F64ABC-B380-4CD8-B92D-95DFAFA425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98" y="191597"/>
            <a:ext cx="720000" cy="720000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B68877BA-3D32-47D9-9034-96B8489C0D19}"/>
              </a:ext>
            </a:extLst>
          </p:cNvPr>
          <p:cNvSpPr/>
          <p:nvPr/>
        </p:nvSpPr>
        <p:spPr>
          <a:xfrm>
            <a:off x="3413287" y="1901072"/>
            <a:ext cx="7489415" cy="2306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5311322-1F37-41D0-BC02-98EF2CFB8AAA}"/>
              </a:ext>
            </a:extLst>
          </p:cNvPr>
          <p:cNvSpPr/>
          <p:nvPr/>
        </p:nvSpPr>
        <p:spPr>
          <a:xfrm>
            <a:off x="674517" y="6035040"/>
            <a:ext cx="1897878" cy="30403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FDE51DE2-7D0E-4BAD-8EB3-075E42917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133" y="3928476"/>
            <a:ext cx="3584479" cy="1809750"/>
          </a:xfrm>
          <a:prstGeom prst="rect">
            <a:avLst/>
          </a:prstGeom>
        </p:spPr>
      </p:pic>
      <p:pic>
        <p:nvPicPr>
          <p:cNvPr id="53" name="그래픽 52" descr="시계 방향으로 굽은 줄 화살표">
            <a:extLst>
              <a:ext uri="{FF2B5EF4-FFF2-40B4-BE49-F238E27FC236}">
                <a16:creationId xmlns:a16="http://schemas.microsoft.com/office/drawing/2014/main" id="{A8D92C49-6ACD-43DA-B1C2-49BEB359AE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959180" flipH="1">
            <a:off x="3100153" y="5176722"/>
            <a:ext cx="1691759" cy="1662029"/>
          </a:xfrm>
          <a:prstGeom prst="rect">
            <a:avLst/>
          </a:prstGeom>
        </p:spPr>
      </p:pic>
      <p:pic>
        <p:nvPicPr>
          <p:cNvPr id="54" name="그래픽 53" descr="배지 3">
            <a:extLst>
              <a:ext uri="{FF2B5EF4-FFF2-40B4-BE49-F238E27FC236}">
                <a16:creationId xmlns:a16="http://schemas.microsoft.com/office/drawing/2014/main" id="{D2143DAB-DFE2-460F-B4DA-730626E822B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27289" y="1191924"/>
            <a:ext cx="980239" cy="763200"/>
          </a:xfrm>
          <a:prstGeom prst="rect">
            <a:avLst/>
          </a:prstGeom>
        </p:spPr>
      </p:pic>
      <p:pic>
        <p:nvPicPr>
          <p:cNvPr id="51" name="그래픽 50" descr="배지">
            <a:extLst>
              <a:ext uri="{FF2B5EF4-FFF2-40B4-BE49-F238E27FC236}">
                <a16:creationId xmlns:a16="http://schemas.microsoft.com/office/drawing/2014/main" id="{5ACFF57A-5A56-4A03-A2CA-1D2A69A15AD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48547" y="4836222"/>
            <a:ext cx="980239" cy="763200"/>
          </a:xfrm>
          <a:prstGeom prst="rect">
            <a:avLst/>
          </a:prstGeom>
        </p:spPr>
      </p:pic>
      <p:pic>
        <p:nvPicPr>
          <p:cNvPr id="56" name="그래픽 55" descr="배지 1">
            <a:extLst>
              <a:ext uri="{FF2B5EF4-FFF2-40B4-BE49-F238E27FC236}">
                <a16:creationId xmlns:a16="http://schemas.microsoft.com/office/drawing/2014/main" id="{FBC46F49-6E9B-4B52-8DA1-1ECCEC326FB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53624" y="5453939"/>
            <a:ext cx="978528" cy="761868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32B11FD-DD3F-4E2C-B9EC-6B604415F2E8}"/>
              </a:ext>
            </a:extLst>
          </p:cNvPr>
          <p:cNvSpPr txBox="1"/>
          <p:nvPr/>
        </p:nvSpPr>
        <p:spPr>
          <a:xfrm>
            <a:off x="3536947" y="1273017"/>
            <a:ext cx="1125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클릭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DC188DC-527A-4E49-98ED-88EC9EDE1AE2}"/>
              </a:ext>
            </a:extLst>
          </p:cNvPr>
          <p:cNvSpPr txBox="1"/>
          <p:nvPr/>
        </p:nvSpPr>
        <p:spPr>
          <a:xfrm>
            <a:off x="3266954" y="5558013"/>
            <a:ext cx="1125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클릭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21EBFCA-1C2B-4F9A-8F0D-1E0648C38FA8}"/>
              </a:ext>
            </a:extLst>
          </p:cNvPr>
          <p:cNvSpPr txBox="1"/>
          <p:nvPr/>
        </p:nvSpPr>
        <p:spPr>
          <a:xfrm>
            <a:off x="6828786" y="4883994"/>
            <a:ext cx="1125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클릭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7A723C-5184-419E-B9A0-FFBCCBADEDF3}"/>
              </a:ext>
            </a:extLst>
          </p:cNvPr>
          <p:cNvSpPr txBox="1"/>
          <p:nvPr/>
        </p:nvSpPr>
        <p:spPr>
          <a:xfrm>
            <a:off x="1079998" y="6568"/>
            <a:ext cx="2319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rPr>
              <a:t>2. 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rPr>
              <a:t>주요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C7AD06-C2C7-42D1-809B-2472F8449A7F}"/>
              </a:ext>
            </a:extLst>
          </p:cNvPr>
          <p:cNvSpPr txBox="1"/>
          <p:nvPr/>
        </p:nvSpPr>
        <p:spPr>
          <a:xfrm>
            <a:off x="1823963" y="535811"/>
            <a:ext cx="3425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9C1C9"/>
                </a:solidFill>
                <a:latin typeface="210 만화가게 R" panose="02020603020101020101" pitchFamily="18" charset="-127"/>
                <a:ea typeface="210 만화가게 R" panose="02020603020101020101" pitchFamily="18" charset="-127"/>
              </a:rPr>
              <a:t>- 02. </a:t>
            </a:r>
            <a:r>
              <a:rPr lang="ko-KR" altLang="en-US" sz="2800" dirty="0">
                <a:solidFill>
                  <a:srgbClr val="69C1C9"/>
                </a:solidFill>
                <a:latin typeface="210 만화가게 R" panose="02020603020101020101" pitchFamily="18" charset="-127"/>
                <a:ea typeface="210 만화가게 R" panose="02020603020101020101" pitchFamily="18" charset="-127"/>
              </a:rPr>
              <a:t>생산의뢰상담</a:t>
            </a:r>
          </a:p>
        </p:txBody>
      </p:sp>
    </p:spTree>
    <p:extLst>
      <p:ext uri="{BB962C8B-B14F-4D97-AF65-F5344CB8AC3E}">
        <p14:creationId xmlns:p14="http://schemas.microsoft.com/office/powerpoint/2010/main" val="40049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5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5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9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9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7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0" grpId="0" animBg="1"/>
      <p:bldP spid="57" grpId="0"/>
      <p:bldP spid="58" grpId="0"/>
      <p:bldP spid="5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9518AA16-9DC5-4675-929E-1F43315C83C3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b="4722"/>
          <a:stretch/>
        </p:blipFill>
        <p:spPr>
          <a:xfrm>
            <a:off x="249870" y="1141294"/>
            <a:ext cx="11725200" cy="5572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077789A-621B-48A4-8AAB-545DE11B89D3}"/>
              </a:ext>
            </a:extLst>
          </p:cNvPr>
          <p:cNvSpPr>
            <a:spLocks/>
          </p:cNvSpPr>
          <p:nvPr/>
        </p:nvSpPr>
        <p:spPr>
          <a:xfrm>
            <a:off x="-2" y="0"/>
            <a:ext cx="1080000" cy="1080000"/>
          </a:xfrm>
          <a:prstGeom prst="rect">
            <a:avLst/>
          </a:prstGeom>
          <a:solidFill>
            <a:srgbClr val="69C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F64ABC-B380-4CD8-B92D-95DFAFA425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98" y="191597"/>
            <a:ext cx="720000" cy="720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A7EE40A-AC1A-41D6-BFA3-083C0C9B6675}"/>
              </a:ext>
            </a:extLst>
          </p:cNvPr>
          <p:cNvSpPr/>
          <p:nvPr/>
        </p:nvSpPr>
        <p:spPr>
          <a:xfrm>
            <a:off x="2943583" y="5425389"/>
            <a:ext cx="1409124" cy="251512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7" name="그래픽 56" descr="배지 1">
            <a:extLst>
              <a:ext uri="{FF2B5EF4-FFF2-40B4-BE49-F238E27FC236}">
                <a16:creationId xmlns:a16="http://schemas.microsoft.com/office/drawing/2014/main" id="{2EE41150-3F8E-4644-832C-36EFF9D4EF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9163" y="5074482"/>
            <a:ext cx="763200" cy="7632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60AD44-C958-46EB-B3C6-8B3674C4A48F}"/>
              </a:ext>
            </a:extLst>
          </p:cNvPr>
          <p:cNvSpPr txBox="1"/>
          <p:nvPr/>
        </p:nvSpPr>
        <p:spPr>
          <a:xfrm>
            <a:off x="4811965" y="5243777"/>
            <a:ext cx="875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클릭</a:t>
            </a:r>
          </a:p>
        </p:txBody>
      </p:sp>
      <p:pic>
        <p:nvPicPr>
          <p:cNvPr id="34" name="그래픽 33" descr="확인 표시">
            <a:extLst>
              <a:ext uri="{FF2B5EF4-FFF2-40B4-BE49-F238E27FC236}">
                <a16:creationId xmlns:a16="http://schemas.microsoft.com/office/drawing/2014/main" id="{5B0F3F61-41D2-412A-AD9C-95780224E8F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4318" y="1905220"/>
            <a:ext cx="421420" cy="42142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7DBA760-9DCC-48FB-98A7-479474465119}"/>
              </a:ext>
            </a:extLst>
          </p:cNvPr>
          <p:cNvSpPr/>
          <p:nvPr/>
        </p:nvSpPr>
        <p:spPr>
          <a:xfrm>
            <a:off x="2733675" y="2326639"/>
            <a:ext cx="1790700" cy="271208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4E55374-AD0C-4238-AD13-06820B5D2AE6}"/>
              </a:ext>
            </a:extLst>
          </p:cNvPr>
          <p:cNvGrpSpPr/>
          <p:nvPr/>
        </p:nvGrpSpPr>
        <p:grpSpPr>
          <a:xfrm>
            <a:off x="249870" y="2891941"/>
            <a:ext cx="11725200" cy="2185795"/>
            <a:chOff x="239360" y="2881386"/>
            <a:chExt cx="11725200" cy="218579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20B8F52-AAAF-4723-B5E7-C47DC4BA9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9360" y="2881386"/>
              <a:ext cx="11725200" cy="218579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A48035A-0C29-4D0E-A8B7-3B33FF65C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9998" y="2918403"/>
              <a:ext cx="4787899" cy="116628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91A9DC6-D4B4-4471-ACE0-E39587B42F18}"/>
              </a:ext>
            </a:extLst>
          </p:cNvPr>
          <p:cNvSpPr txBox="1"/>
          <p:nvPr/>
        </p:nvSpPr>
        <p:spPr>
          <a:xfrm>
            <a:off x="1079998" y="6568"/>
            <a:ext cx="2319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rPr>
              <a:t>2. 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rPr>
              <a:t>주요 기능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729D11-9D54-415D-B340-5B522BCD80F3}"/>
              </a:ext>
            </a:extLst>
          </p:cNvPr>
          <p:cNvSpPr txBox="1"/>
          <p:nvPr/>
        </p:nvSpPr>
        <p:spPr>
          <a:xfrm>
            <a:off x="1823963" y="535811"/>
            <a:ext cx="3425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9C1C9"/>
                </a:solidFill>
                <a:latin typeface="210 만화가게 R" panose="02020603020101020101" pitchFamily="18" charset="-127"/>
                <a:ea typeface="210 만화가게 R" panose="02020603020101020101" pitchFamily="18" charset="-127"/>
              </a:rPr>
              <a:t>- 03. </a:t>
            </a:r>
            <a:r>
              <a:rPr lang="ko-KR" altLang="en-US" sz="2800" dirty="0">
                <a:solidFill>
                  <a:srgbClr val="69C1C9"/>
                </a:solidFill>
                <a:latin typeface="210 만화가게 R" panose="02020603020101020101" pitchFamily="18" charset="-127"/>
                <a:ea typeface="210 만화가게 R" panose="02020603020101020101" pitchFamily="18" charset="-127"/>
              </a:rPr>
              <a:t>생산의뢰서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F50C42-7E4B-4B11-994D-80A16071F913}"/>
              </a:ext>
            </a:extLst>
          </p:cNvPr>
          <p:cNvSpPr/>
          <p:nvPr/>
        </p:nvSpPr>
        <p:spPr>
          <a:xfrm>
            <a:off x="8742965" y="4686128"/>
            <a:ext cx="990599" cy="247821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래픽 17" descr="배지">
            <a:extLst>
              <a:ext uri="{FF2B5EF4-FFF2-40B4-BE49-F238E27FC236}">
                <a16:creationId xmlns:a16="http://schemas.microsoft.com/office/drawing/2014/main" id="{469FA5B3-3601-4E8F-A9FF-A39C4E7C7B2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41740" y="3903128"/>
            <a:ext cx="763200" cy="763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56C39DF-B59B-43B0-8EE6-B0EBC0F366EE}"/>
              </a:ext>
            </a:extLst>
          </p:cNvPr>
          <p:cNvSpPr txBox="1"/>
          <p:nvPr/>
        </p:nvSpPr>
        <p:spPr>
          <a:xfrm>
            <a:off x="8800298" y="4055336"/>
            <a:ext cx="875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51108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2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1" grpId="0"/>
      <p:bldP spid="5" grpId="0" animBg="1"/>
      <p:bldP spid="5" grpId="1" animBg="1"/>
      <p:bldP spid="17" grpId="0" animBg="1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077789A-621B-48A4-8AAB-545DE11B89D3}"/>
              </a:ext>
            </a:extLst>
          </p:cNvPr>
          <p:cNvSpPr>
            <a:spLocks/>
          </p:cNvSpPr>
          <p:nvPr/>
        </p:nvSpPr>
        <p:spPr>
          <a:xfrm>
            <a:off x="-2" y="0"/>
            <a:ext cx="1080000" cy="1080000"/>
          </a:xfrm>
          <a:prstGeom prst="rect">
            <a:avLst/>
          </a:prstGeom>
          <a:solidFill>
            <a:srgbClr val="69C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F64ABC-B380-4CD8-B92D-95DFAFA425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98" y="191597"/>
            <a:ext cx="720000" cy="72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598EDC-A5C6-4908-BA54-CABBF10282F4}"/>
              </a:ext>
            </a:extLst>
          </p:cNvPr>
          <p:cNvSpPr txBox="1"/>
          <p:nvPr/>
        </p:nvSpPr>
        <p:spPr>
          <a:xfrm>
            <a:off x="9821829" y="3973925"/>
            <a:ext cx="875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클릭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39B4581-894E-4EC3-B42F-3A3FD5AA94A2}"/>
              </a:ext>
            </a:extLst>
          </p:cNvPr>
          <p:cNvSpPr/>
          <p:nvPr/>
        </p:nvSpPr>
        <p:spPr>
          <a:xfrm>
            <a:off x="9780470" y="4543874"/>
            <a:ext cx="958650" cy="220940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597531-5C6B-4D9F-A24D-681730CD53CB}"/>
              </a:ext>
            </a:extLst>
          </p:cNvPr>
          <p:cNvSpPr txBox="1"/>
          <p:nvPr/>
        </p:nvSpPr>
        <p:spPr>
          <a:xfrm>
            <a:off x="1079998" y="6568"/>
            <a:ext cx="2319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rPr>
              <a:t>2. 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rPr>
              <a:t>주요 기능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73FA49-82A9-4EA0-94B6-6487E2659A41}"/>
              </a:ext>
            </a:extLst>
          </p:cNvPr>
          <p:cNvSpPr txBox="1"/>
          <p:nvPr/>
        </p:nvSpPr>
        <p:spPr>
          <a:xfrm>
            <a:off x="1823963" y="535811"/>
            <a:ext cx="3425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9C1C9"/>
                </a:solidFill>
                <a:latin typeface="210 만화가게 R" panose="02020603020101020101" pitchFamily="18" charset="-127"/>
                <a:ea typeface="210 만화가게 R" panose="02020603020101020101" pitchFamily="18" charset="-127"/>
              </a:rPr>
              <a:t>- 03. </a:t>
            </a:r>
            <a:r>
              <a:rPr lang="ko-KR" altLang="en-US" sz="2800" dirty="0">
                <a:solidFill>
                  <a:srgbClr val="69C1C9"/>
                </a:solidFill>
                <a:latin typeface="210 만화가게 R" panose="02020603020101020101" pitchFamily="18" charset="-127"/>
                <a:ea typeface="210 만화가게 R" panose="02020603020101020101" pitchFamily="18" charset="-127"/>
              </a:rPr>
              <a:t>생산의뢰서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F400D33-2226-410D-B61D-7FF475CF87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55"/>
          <a:stretch/>
        </p:blipFill>
        <p:spPr>
          <a:xfrm>
            <a:off x="286802" y="1049672"/>
            <a:ext cx="11446136" cy="57675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FBE6053D-F705-451D-A4FC-A3C188E192CF}"/>
              </a:ext>
            </a:extLst>
          </p:cNvPr>
          <p:cNvGrpSpPr/>
          <p:nvPr/>
        </p:nvGrpSpPr>
        <p:grpSpPr>
          <a:xfrm>
            <a:off x="286802" y="2818343"/>
            <a:ext cx="11446136" cy="1975293"/>
            <a:chOff x="304800" y="2803675"/>
            <a:chExt cx="11592560" cy="197529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3DAAC83-721B-4AC8-8098-5ADF1D36C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4800" y="2804759"/>
              <a:ext cx="11592560" cy="1974209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9C85C03-2C3A-4645-8D50-E4A77EE73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42695" y="2803675"/>
              <a:ext cx="4192905" cy="1308312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E3468E5-AC97-4BDB-9E6E-2685D48CEC16}"/>
              </a:ext>
            </a:extLst>
          </p:cNvPr>
          <p:cNvSpPr/>
          <p:nvPr/>
        </p:nvSpPr>
        <p:spPr>
          <a:xfrm>
            <a:off x="4704081" y="2345733"/>
            <a:ext cx="5076390" cy="358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3A22DDE-EA0E-4BCA-97B8-373EA7DE87CB}"/>
              </a:ext>
            </a:extLst>
          </p:cNvPr>
          <p:cNvSpPr/>
          <p:nvPr/>
        </p:nvSpPr>
        <p:spPr>
          <a:xfrm>
            <a:off x="9673185" y="4441577"/>
            <a:ext cx="936668" cy="241909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8AD7F5-651A-4067-848E-A1E875F084AD}"/>
              </a:ext>
            </a:extLst>
          </p:cNvPr>
          <p:cNvSpPr txBox="1"/>
          <p:nvPr/>
        </p:nvSpPr>
        <p:spPr>
          <a:xfrm>
            <a:off x="9673185" y="3886642"/>
            <a:ext cx="1161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450662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1" grpId="1" animBg="1"/>
      <p:bldP spid="32" grpId="0"/>
      <p:bldP spid="3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Box 217">
            <a:extLst>
              <a:ext uri="{FF2B5EF4-FFF2-40B4-BE49-F238E27FC236}">
                <a16:creationId xmlns:a16="http://schemas.microsoft.com/office/drawing/2014/main" id="{D070E6D8-12AB-4B6B-84D9-97BB8EE9F582}"/>
              </a:ext>
            </a:extLst>
          </p:cNvPr>
          <p:cNvSpPr txBox="1"/>
          <p:nvPr/>
        </p:nvSpPr>
        <p:spPr>
          <a:xfrm>
            <a:off x="533020" y="290113"/>
            <a:ext cx="1231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2">
                    <a:lumMod val="50000"/>
                  </a:schemeClr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rPr>
              <a:t>목차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7901D97-EAC7-4942-800F-2D812F67DEC0}"/>
              </a:ext>
            </a:extLst>
          </p:cNvPr>
          <p:cNvSpPr/>
          <p:nvPr/>
        </p:nvSpPr>
        <p:spPr>
          <a:xfrm>
            <a:off x="0" y="0"/>
            <a:ext cx="385482" cy="6858000"/>
          </a:xfrm>
          <a:prstGeom prst="rect">
            <a:avLst/>
          </a:prstGeom>
          <a:solidFill>
            <a:srgbClr val="69C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4" name="그림 213">
            <a:extLst>
              <a:ext uri="{FF2B5EF4-FFF2-40B4-BE49-F238E27FC236}">
                <a16:creationId xmlns:a16="http://schemas.microsoft.com/office/drawing/2014/main" id="{D016DACE-1B05-4874-B92A-5B27549B16B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155" y="2886380"/>
            <a:ext cx="3733200" cy="37332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7366316-9E7C-4A4D-8573-A0B49B950D7D}"/>
              </a:ext>
            </a:extLst>
          </p:cNvPr>
          <p:cNvGrpSpPr/>
          <p:nvPr/>
        </p:nvGrpSpPr>
        <p:grpSpPr>
          <a:xfrm>
            <a:off x="533213" y="1675956"/>
            <a:ext cx="8615785" cy="631163"/>
            <a:chOff x="533020" y="1616848"/>
            <a:chExt cx="8615785" cy="631163"/>
          </a:xfrm>
        </p:grpSpPr>
        <p:sp>
          <p:nvSpPr>
            <p:cNvPr id="430" name="TextBox 429">
              <a:extLst>
                <a:ext uri="{FF2B5EF4-FFF2-40B4-BE49-F238E27FC236}">
                  <a16:creationId xmlns:a16="http://schemas.microsoft.com/office/drawing/2014/main" id="{9F383CC9-1337-4FB6-92C7-D2AF4FD764F2}"/>
                </a:ext>
              </a:extLst>
            </p:cNvPr>
            <p:cNvSpPr txBox="1"/>
            <p:nvPr/>
          </p:nvSpPr>
          <p:spPr>
            <a:xfrm>
              <a:off x="4169557" y="1616848"/>
              <a:ext cx="49792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69C1C9"/>
                  </a:solidFill>
                  <a:latin typeface="210 만화가게 B" panose="02020603020101020101" pitchFamily="18" charset="-127"/>
                  <a:ea typeface="210 만화가게 B" panose="02020603020101020101" pitchFamily="18" charset="-127"/>
                </a:rPr>
                <a:t>-  </a:t>
              </a:r>
              <a:r>
                <a:rPr lang="ko-KR" altLang="en-US" sz="2800" dirty="0">
                  <a:solidFill>
                    <a:srgbClr val="69C1C9"/>
                  </a:solidFill>
                  <a:latin typeface="210 만화가게 B" panose="02020603020101020101" pitchFamily="18" charset="-127"/>
                  <a:ea typeface="210 만화가게 B" panose="02020603020101020101" pitchFamily="18" charset="-127"/>
                </a:rPr>
                <a:t>공장 매칭 자동화 시스템이란</a:t>
              </a:r>
              <a:r>
                <a:rPr lang="en-US" altLang="ko-KR" sz="2800" dirty="0">
                  <a:solidFill>
                    <a:srgbClr val="69C1C9"/>
                  </a:solidFill>
                  <a:latin typeface="210 만화가게 B" panose="02020603020101020101" pitchFamily="18" charset="-127"/>
                  <a:ea typeface="210 만화가게 B" panose="02020603020101020101" pitchFamily="18" charset="-127"/>
                </a:rPr>
                <a:t>? </a:t>
              </a:r>
              <a:endParaRPr lang="ko-KR" altLang="en-US" sz="2800" dirty="0">
                <a:solidFill>
                  <a:srgbClr val="69C1C9"/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117AB4D-5027-4430-8007-121CFAEF82DB}"/>
                </a:ext>
              </a:extLst>
            </p:cNvPr>
            <p:cNvSpPr txBox="1"/>
            <p:nvPr/>
          </p:nvSpPr>
          <p:spPr>
            <a:xfrm>
              <a:off x="533020" y="1617069"/>
              <a:ext cx="363673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dirty="0">
                  <a:solidFill>
                    <a:schemeClr val="bg2">
                      <a:lumMod val="50000"/>
                    </a:schemeClr>
                  </a:solidFill>
                  <a:latin typeface="210 만화가게 B" panose="02020603020101020101" pitchFamily="18" charset="-127"/>
                  <a:ea typeface="210 만화가게 B" panose="02020603020101020101" pitchFamily="18" charset="-127"/>
                </a:rPr>
                <a:t>1.</a:t>
              </a:r>
              <a:r>
                <a:rPr lang="ko-KR" altLang="en-US" sz="3500" dirty="0">
                  <a:solidFill>
                    <a:schemeClr val="bg2">
                      <a:lumMod val="50000"/>
                    </a:schemeClr>
                  </a:solidFill>
                  <a:latin typeface="210 만화가게 B" panose="02020603020101020101" pitchFamily="18" charset="-127"/>
                  <a:ea typeface="210 만화가게 B" panose="02020603020101020101" pitchFamily="18" charset="-127"/>
                </a:rPr>
                <a:t> 아이디어 구상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1085B7D-2580-4971-B912-25FABA54CFE4}"/>
              </a:ext>
            </a:extLst>
          </p:cNvPr>
          <p:cNvGrpSpPr/>
          <p:nvPr/>
        </p:nvGrpSpPr>
        <p:grpSpPr>
          <a:xfrm>
            <a:off x="533020" y="2755435"/>
            <a:ext cx="9156775" cy="2602251"/>
            <a:chOff x="533020" y="2977144"/>
            <a:chExt cx="9156775" cy="2602251"/>
          </a:xfrm>
        </p:grpSpPr>
        <p:sp>
          <p:nvSpPr>
            <p:cNvPr id="429" name="TextBox 428">
              <a:extLst>
                <a:ext uri="{FF2B5EF4-FFF2-40B4-BE49-F238E27FC236}">
                  <a16:creationId xmlns:a16="http://schemas.microsoft.com/office/drawing/2014/main" id="{CF02F08F-A111-48B8-9FF5-E03D4DF082B3}"/>
                </a:ext>
              </a:extLst>
            </p:cNvPr>
            <p:cNvSpPr txBox="1"/>
            <p:nvPr/>
          </p:nvSpPr>
          <p:spPr>
            <a:xfrm>
              <a:off x="3486185" y="2977144"/>
              <a:ext cx="6203610" cy="2602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en-US" altLang="ko-KR" sz="2800" dirty="0">
                  <a:solidFill>
                    <a:srgbClr val="69C1C9"/>
                  </a:solidFill>
                  <a:latin typeface="210 만화가게 R" panose="02020603020101020101" pitchFamily="18" charset="-127"/>
                  <a:ea typeface="210 만화가게 R" panose="02020603020101020101" pitchFamily="18" charset="-127"/>
                </a:rPr>
                <a:t>01. </a:t>
              </a:r>
              <a:r>
                <a:rPr lang="ko-KR" altLang="en-US" sz="2800" dirty="0">
                  <a:solidFill>
                    <a:srgbClr val="69C1C9"/>
                  </a:solidFill>
                  <a:latin typeface="210 만화가게 R" panose="02020603020101020101" pitchFamily="18" charset="-127"/>
                  <a:ea typeface="210 만화가게 R" panose="02020603020101020101" pitchFamily="18" charset="-127"/>
                </a:rPr>
                <a:t>생산의뢰상담</a:t>
              </a:r>
              <a:r>
                <a:rPr lang="en-US" altLang="ko-KR" sz="2800" dirty="0">
                  <a:solidFill>
                    <a:srgbClr val="69C1C9"/>
                  </a:solidFill>
                  <a:latin typeface="210 만화가게 R" panose="02020603020101020101" pitchFamily="18" charset="-127"/>
                  <a:ea typeface="210 만화가게 R" panose="02020603020101020101" pitchFamily="18" charset="-127"/>
                </a:rPr>
                <a:t>(</a:t>
              </a:r>
              <a:r>
                <a:rPr lang="ko-KR" altLang="en-US" sz="2800" dirty="0">
                  <a:solidFill>
                    <a:srgbClr val="69C1C9"/>
                  </a:solidFill>
                  <a:latin typeface="210 만화가게 R" panose="02020603020101020101" pitchFamily="18" charset="-127"/>
                  <a:ea typeface="210 만화가게 R" panose="02020603020101020101" pitchFamily="18" charset="-127"/>
                </a:rPr>
                <a:t>공장 매칭</a:t>
              </a:r>
              <a:r>
                <a:rPr lang="en-US" altLang="ko-KR" sz="2800" dirty="0">
                  <a:solidFill>
                    <a:srgbClr val="69C1C9"/>
                  </a:solidFill>
                  <a:latin typeface="210 만화가게 R" panose="02020603020101020101" pitchFamily="18" charset="-127"/>
                  <a:ea typeface="210 만화가게 R" panose="02020603020101020101" pitchFamily="18" charset="-127"/>
                </a:rPr>
                <a:t>)</a:t>
              </a: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en-US" altLang="ko-KR" sz="2800" dirty="0">
                  <a:solidFill>
                    <a:srgbClr val="69C1C9"/>
                  </a:solidFill>
                  <a:latin typeface="210 만화가게 R" panose="02020603020101020101" pitchFamily="18" charset="-127"/>
                  <a:ea typeface="210 만화가게 R" panose="02020603020101020101" pitchFamily="18" charset="-127"/>
                </a:rPr>
                <a:t>02. </a:t>
              </a:r>
              <a:r>
                <a:rPr lang="ko-KR" altLang="en-US" sz="2800" dirty="0">
                  <a:solidFill>
                    <a:srgbClr val="69C1C9"/>
                  </a:solidFill>
                  <a:latin typeface="210 만화가게 R" panose="02020603020101020101" pitchFamily="18" charset="-127"/>
                  <a:ea typeface="210 만화가게 R" panose="02020603020101020101" pitchFamily="18" charset="-127"/>
                </a:rPr>
                <a:t>생산의뢰서 매칭 확정 및 취소</a:t>
              </a: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endParaRPr lang="en-US" altLang="ko-KR" sz="2800" dirty="0">
                <a:solidFill>
                  <a:srgbClr val="69C1C9"/>
                </a:solidFill>
                <a:latin typeface="210 만화가게 R" panose="02020603020101020101" pitchFamily="18" charset="-127"/>
                <a:ea typeface="210 만화가게 R" panose="02020603020101020101" pitchFamily="18" charset="-127"/>
              </a:endParaRP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endParaRPr lang="ko-KR" altLang="en-US" sz="2800" dirty="0">
                <a:solidFill>
                  <a:srgbClr val="69C1C9"/>
                </a:solidFill>
                <a:latin typeface="210 만화가게 R" panose="02020603020101020101" pitchFamily="18" charset="-127"/>
                <a:ea typeface="210 만화가게 R" panose="02020603020101020101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B06BE27-F72D-44F7-B6C6-F9B4BAE7E63A}"/>
                </a:ext>
              </a:extLst>
            </p:cNvPr>
            <p:cNvSpPr txBox="1"/>
            <p:nvPr/>
          </p:nvSpPr>
          <p:spPr>
            <a:xfrm>
              <a:off x="533020" y="3104591"/>
              <a:ext cx="3043342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dirty="0">
                  <a:solidFill>
                    <a:schemeClr val="bg2">
                      <a:lumMod val="50000"/>
                    </a:schemeClr>
                  </a:solidFill>
                  <a:latin typeface="210 만화가게 B" panose="02020603020101020101" pitchFamily="18" charset="-127"/>
                  <a:ea typeface="210 만화가게 B" panose="02020603020101020101" pitchFamily="18" charset="-127"/>
                </a:rPr>
                <a:t>2.</a:t>
              </a:r>
              <a:r>
                <a:rPr lang="ko-KR" altLang="en-US" sz="3500" dirty="0">
                  <a:solidFill>
                    <a:schemeClr val="bg2">
                      <a:lumMod val="50000"/>
                    </a:schemeClr>
                  </a:solidFill>
                  <a:latin typeface="210 만화가게 B" panose="02020603020101020101" pitchFamily="18" charset="-127"/>
                  <a:ea typeface="210 만화가게 B" panose="02020603020101020101" pitchFamily="18" charset="-127"/>
                </a:rPr>
                <a:t> 주요 기능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CFB6C04-9DDC-40CB-B08B-EEB41256D6C7}"/>
              </a:ext>
            </a:extLst>
          </p:cNvPr>
          <p:cNvGrpSpPr/>
          <p:nvPr/>
        </p:nvGrpSpPr>
        <p:grpSpPr>
          <a:xfrm>
            <a:off x="533020" y="4080349"/>
            <a:ext cx="5959116" cy="1309589"/>
            <a:chOff x="521549" y="4560873"/>
            <a:chExt cx="5959116" cy="130958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041FB9-200F-420E-B264-6FD3CB9C6B8A}"/>
                </a:ext>
              </a:extLst>
            </p:cNvPr>
            <p:cNvSpPr txBox="1"/>
            <p:nvPr/>
          </p:nvSpPr>
          <p:spPr>
            <a:xfrm>
              <a:off x="521549" y="4627738"/>
              <a:ext cx="2805627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dirty="0">
                  <a:solidFill>
                    <a:schemeClr val="bg2">
                      <a:lumMod val="50000"/>
                    </a:schemeClr>
                  </a:solidFill>
                  <a:latin typeface="210 만화가게 B" panose="02020603020101020101" pitchFamily="18" charset="-127"/>
                  <a:ea typeface="210 만화가게 B" panose="02020603020101020101" pitchFamily="18" charset="-127"/>
                </a:rPr>
                <a:t>3.</a:t>
              </a:r>
              <a:r>
                <a:rPr lang="ko-KR" altLang="en-US" sz="3500" dirty="0">
                  <a:solidFill>
                    <a:schemeClr val="bg2">
                      <a:lumMod val="50000"/>
                    </a:schemeClr>
                  </a:solidFill>
                  <a:latin typeface="210 만화가게 B" panose="02020603020101020101" pitchFamily="18" charset="-127"/>
                  <a:ea typeface="210 만화가게 B" panose="02020603020101020101" pitchFamily="18" charset="-127"/>
                </a:rPr>
                <a:t> 추가 기능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B30CEAC-7D10-4AEB-9219-09D761042463}"/>
                </a:ext>
              </a:extLst>
            </p:cNvPr>
            <p:cNvSpPr txBox="1"/>
            <p:nvPr/>
          </p:nvSpPr>
          <p:spPr>
            <a:xfrm>
              <a:off x="3474714" y="4560873"/>
              <a:ext cx="3005951" cy="13095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en-US" altLang="ko-KR" sz="2800" dirty="0">
                  <a:solidFill>
                    <a:srgbClr val="69C1C9"/>
                  </a:solidFill>
                  <a:latin typeface="210 만화가게 B" panose="02020603020101020101" pitchFamily="18" charset="-127"/>
                  <a:ea typeface="210 만화가게 B" panose="02020603020101020101" pitchFamily="18" charset="-127"/>
                </a:rPr>
                <a:t>01. </a:t>
              </a:r>
              <a:r>
                <a:rPr lang="ko-KR" altLang="en-US" sz="2800" dirty="0">
                  <a:solidFill>
                    <a:srgbClr val="69C1C9"/>
                  </a:solidFill>
                  <a:latin typeface="210 만화가게 B" panose="02020603020101020101" pitchFamily="18" charset="-127"/>
                  <a:ea typeface="210 만화가게 B" panose="02020603020101020101" pitchFamily="18" charset="-127"/>
                </a:rPr>
                <a:t>자주하는 질문</a:t>
              </a:r>
              <a:endParaRPr lang="en-US" altLang="ko-KR" sz="2800" dirty="0">
                <a:solidFill>
                  <a:srgbClr val="69C1C9"/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endParaRP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en-US" altLang="ko-KR" sz="2800" dirty="0">
                  <a:solidFill>
                    <a:srgbClr val="69C1C9"/>
                  </a:solidFill>
                  <a:latin typeface="210 만화가게 B" panose="02020603020101020101" pitchFamily="18" charset="-127"/>
                  <a:ea typeface="210 만화가게 B" panose="02020603020101020101" pitchFamily="18" charset="-127"/>
                </a:rPr>
                <a:t>02. </a:t>
              </a:r>
              <a:r>
                <a:rPr lang="ko-KR" altLang="en-US" sz="2800" dirty="0">
                  <a:solidFill>
                    <a:srgbClr val="69C1C9"/>
                  </a:solidFill>
                  <a:latin typeface="210 만화가게 B" panose="02020603020101020101" pitchFamily="18" charset="-127"/>
                  <a:ea typeface="210 만화가게 B" panose="02020603020101020101" pitchFamily="18" charset="-127"/>
                </a:rPr>
                <a:t>홈페이지</a:t>
              </a:r>
              <a:r>
                <a:rPr lang="en-US" altLang="ko-KR" sz="2800" dirty="0">
                  <a:solidFill>
                    <a:srgbClr val="69C1C9"/>
                  </a:solidFill>
                  <a:latin typeface="210 만화가게 B" panose="02020603020101020101" pitchFamily="18" charset="-127"/>
                  <a:ea typeface="210 만화가게 B" panose="02020603020101020101" pitchFamily="18" charset="-127"/>
                </a:rPr>
                <a:t>  </a:t>
              </a:r>
              <a:endParaRPr lang="ko-KR" altLang="en-US" sz="2800" dirty="0">
                <a:solidFill>
                  <a:srgbClr val="69C1C9"/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1CC4ECC-8C69-48A7-B8BD-A9602DB414A0}"/>
              </a:ext>
            </a:extLst>
          </p:cNvPr>
          <p:cNvSpPr txBox="1"/>
          <p:nvPr/>
        </p:nvSpPr>
        <p:spPr>
          <a:xfrm>
            <a:off x="533213" y="5442862"/>
            <a:ext cx="363673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2">
                    <a:lumMod val="50000"/>
                  </a:schemeClr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rPr>
              <a:t>4.</a:t>
            </a:r>
            <a:r>
              <a:rPr lang="ko-KR" altLang="en-US" sz="3500" dirty="0">
                <a:solidFill>
                  <a:schemeClr val="bg2">
                    <a:lumMod val="50000"/>
                  </a:schemeClr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rPr>
              <a:t> 시연 영상</a:t>
            </a:r>
          </a:p>
        </p:txBody>
      </p:sp>
    </p:spTree>
    <p:extLst>
      <p:ext uri="{BB962C8B-B14F-4D97-AF65-F5344CB8AC3E}">
        <p14:creationId xmlns:p14="http://schemas.microsoft.com/office/powerpoint/2010/main" val="2849453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1CB1947E-2B93-4CF6-875B-38165B38C4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" t="1577" r="519" b="1764"/>
          <a:stretch/>
        </p:blipFill>
        <p:spPr>
          <a:xfrm>
            <a:off x="342528" y="1180158"/>
            <a:ext cx="11486623" cy="548624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077789A-621B-48A4-8AAB-545DE11B89D3}"/>
              </a:ext>
            </a:extLst>
          </p:cNvPr>
          <p:cNvSpPr>
            <a:spLocks/>
          </p:cNvSpPr>
          <p:nvPr/>
        </p:nvSpPr>
        <p:spPr>
          <a:xfrm>
            <a:off x="-2" y="0"/>
            <a:ext cx="1080000" cy="1080000"/>
          </a:xfrm>
          <a:prstGeom prst="rect">
            <a:avLst/>
          </a:prstGeom>
          <a:solidFill>
            <a:srgbClr val="69C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F64ABC-B380-4CD8-B92D-95DFAFA425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98" y="191597"/>
            <a:ext cx="720000" cy="720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DFB6B-F67F-41E5-ACE4-F1CF24291034}"/>
              </a:ext>
            </a:extLst>
          </p:cNvPr>
          <p:cNvSpPr/>
          <p:nvPr/>
        </p:nvSpPr>
        <p:spPr>
          <a:xfrm>
            <a:off x="824334" y="6044284"/>
            <a:ext cx="1982732" cy="30908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래픽 18" descr="배지 1">
            <a:extLst>
              <a:ext uri="{FF2B5EF4-FFF2-40B4-BE49-F238E27FC236}">
                <a16:creationId xmlns:a16="http://schemas.microsoft.com/office/drawing/2014/main" id="{4114D9BB-BD34-4335-B050-BBA3E91EB872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91371" y="1080000"/>
            <a:ext cx="763200" cy="763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B295C6A-C737-41C3-8C45-5DCB7760503B}"/>
              </a:ext>
            </a:extLst>
          </p:cNvPr>
          <p:cNvSpPr txBox="1"/>
          <p:nvPr/>
        </p:nvSpPr>
        <p:spPr>
          <a:xfrm>
            <a:off x="4160142" y="1249331"/>
            <a:ext cx="1153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클릭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4384D1-1070-4D5E-87F0-8A791913EDC3}"/>
              </a:ext>
            </a:extLst>
          </p:cNvPr>
          <p:cNvSpPr txBox="1"/>
          <p:nvPr/>
        </p:nvSpPr>
        <p:spPr>
          <a:xfrm>
            <a:off x="1079998" y="6568"/>
            <a:ext cx="2319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rPr>
              <a:t>2. 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rPr>
              <a:t>주요 기능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0C712F-7653-4B94-93D2-D34EE1DE57D6}"/>
              </a:ext>
            </a:extLst>
          </p:cNvPr>
          <p:cNvSpPr txBox="1"/>
          <p:nvPr/>
        </p:nvSpPr>
        <p:spPr>
          <a:xfrm>
            <a:off x="1823963" y="535811"/>
            <a:ext cx="3425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9C1C9"/>
                </a:solidFill>
                <a:latin typeface="210 만화가게 R" panose="02020603020101020101" pitchFamily="18" charset="-127"/>
                <a:ea typeface="210 만화가게 R" panose="02020603020101020101" pitchFamily="18" charset="-127"/>
              </a:rPr>
              <a:t>- 03. </a:t>
            </a:r>
            <a:r>
              <a:rPr lang="ko-KR" altLang="en-US" sz="2800" dirty="0">
                <a:solidFill>
                  <a:srgbClr val="69C1C9"/>
                </a:solidFill>
                <a:latin typeface="210 만화가게 R" panose="02020603020101020101" pitchFamily="18" charset="-127"/>
                <a:ea typeface="210 만화가게 R" panose="02020603020101020101" pitchFamily="18" charset="-127"/>
              </a:rPr>
              <a:t>생산의뢰서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513DD07-3B76-4094-890C-2879831CAD3F}"/>
              </a:ext>
            </a:extLst>
          </p:cNvPr>
          <p:cNvGrpSpPr/>
          <p:nvPr/>
        </p:nvGrpSpPr>
        <p:grpSpPr>
          <a:xfrm>
            <a:off x="307712" y="2791799"/>
            <a:ext cx="11531599" cy="1710017"/>
            <a:chOff x="325120" y="2782469"/>
            <a:chExt cx="11531599" cy="171001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00ED548-654F-4995-9DD6-1C3211126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5120" y="2782469"/>
              <a:ext cx="11531599" cy="1710017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20E0973-A894-461D-B7D5-C95E6A131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1558" y="2791979"/>
              <a:ext cx="4974442" cy="1437061"/>
            </a:xfrm>
            <a:prstGeom prst="rect">
              <a:avLst/>
            </a:prstGeom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1BEBE1-2F7C-4BE2-84AC-917077239A2A}"/>
              </a:ext>
            </a:extLst>
          </p:cNvPr>
          <p:cNvSpPr/>
          <p:nvPr/>
        </p:nvSpPr>
        <p:spPr>
          <a:xfrm>
            <a:off x="8684403" y="4163139"/>
            <a:ext cx="930926" cy="241909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래픽 21" descr="배지">
            <a:extLst>
              <a:ext uri="{FF2B5EF4-FFF2-40B4-BE49-F238E27FC236}">
                <a16:creationId xmlns:a16="http://schemas.microsoft.com/office/drawing/2014/main" id="{C1D6EA04-EB9A-4C71-A8E0-6AAF0241A03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36664" y="5653327"/>
            <a:ext cx="763200" cy="7632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C82C37C-A05E-4EDE-8AFA-FB786C40C22D}"/>
              </a:ext>
            </a:extLst>
          </p:cNvPr>
          <p:cNvSpPr txBox="1"/>
          <p:nvPr/>
        </p:nvSpPr>
        <p:spPr>
          <a:xfrm>
            <a:off x="3288872" y="5830146"/>
            <a:ext cx="1153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클릭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D6B389A-0DD4-4D60-8333-22BDA8A1B4D3}"/>
              </a:ext>
            </a:extLst>
          </p:cNvPr>
          <p:cNvSpPr/>
          <p:nvPr/>
        </p:nvSpPr>
        <p:spPr>
          <a:xfrm>
            <a:off x="3973934" y="1781359"/>
            <a:ext cx="6328306" cy="2608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6" name="그래픽 25" descr="배지 3">
            <a:extLst>
              <a:ext uri="{FF2B5EF4-FFF2-40B4-BE49-F238E27FC236}">
                <a16:creationId xmlns:a16="http://schemas.microsoft.com/office/drawing/2014/main" id="{AD803430-8BE0-4ACD-ADB6-7324F968F29C}"/>
              </a:ext>
            </a:extLst>
          </p:cNvPr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95987" y="3399939"/>
            <a:ext cx="763200" cy="763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DF2B3A1-CD73-4383-8FC6-7854D15EE8DC}"/>
              </a:ext>
            </a:extLst>
          </p:cNvPr>
          <p:cNvSpPr txBox="1"/>
          <p:nvPr/>
        </p:nvSpPr>
        <p:spPr>
          <a:xfrm>
            <a:off x="8684403" y="3534478"/>
            <a:ext cx="1125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408709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/>
      <p:bldP spid="21" grpId="0" animBg="1"/>
      <p:bldP spid="23" grpId="0"/>
      <p:bldP spid="25" grpId="0" animBg="1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48E65840-10EF-43CF-BFD3-9C28535BD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" t="1577" r="519" b="1764"/>
          <a:stretch/>
        </p:blipFill>
        <p:spPr>
          <a:xfrm>
            <a:off x="342528" y="1180158"/>
            <a:ext cx="11486623" cy="548624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077789A-621B-48A4-8AAB-545DE11B89D3}"/>
              </a:ext>
            </a:extLst>
          </p:cNvPr>
          <p:cNvSpPr>
            <a:spLocks/>
          </p:cNvSpPr>
          <p:nvPr/>
        </p:nvSpPr>
        <p:spPr>
          <a:xfrm>
            <a:off x="-2" y="0"/>
            <a:ext cx="1080000" cy="1080000"/>
          </a:xfrm>
          <a:prstGeom prst="rect">
            <a:avLst/>
          </a:prstGeom>
          <a:solidFill>
            <a:srgbClr val="69C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F64ABC-B380-4CD8-B92D-95DFAFA425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98" y="191597"/>
            <a:ext cx="720000" cy="7200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8C2A685-65AA-4DA7-98DB-A7A835CC9701}"/>
              </a:ext>
            </a:extLst>
          </p:cNvPr>
          <p:cNvSpPr/>
          <p:nvPr/>
        </p:nvSpPr>
        <p:spPr>
          <a:xfrm>
            <a:off x="3327549" y="1838377"/>
            <a:ext cx="7219859" cy="647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16FF7A-B678-4F66-9E88-CD31BF24E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640" y="2784796"/>
            <a:ext cx="11602720" cy="1710017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6A626A1-7712-45CE-BC9E-ECDB89AD0F85}"/>
              </a:ext>
            </a:extLst>
          </p:cNvPr>
          <p:cNvSpPr/>
          <p:nvPr/>
        </p:nvSpPr>
        <p:spPr>
          <a:xfrm>
            <a:off x="9787486" y="4161020"/>
            <a:ext cx="936668" cy="241909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BCD507-31B6-4B2B-B59F-C02AEB31E2B5}"/>
              </a:ext>
            </a:extLst>
          </p:cNvPr>
          <p:cNvSpPr txBox="1"/>
          <p:nvPr/>
        </p:nvSpPr>
        <p:spPr>
          <a:xfrm>
            <a:off x="9206935" y="3639804"/>
            <a:ext cx="1161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클릭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021DDF-28CB-48EC-A186-8C45026B8671}"/>
              </a:ext>
            </a:extLst>
          </p:cNvPr>
          <p:cNvSpPr txBox="1"/>
          <p:nvPr/>
        </p:nvSpPr>
        <p:spPr>
          <a:xfrm>
            <a:off x="1079998" y="6568"/>
            <a:ext cx="2319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rPr>
              <a:t>2. 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rPr>
              <a:t>주요 기능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B691E2-1855-42A1-A65F-766C3D09B09C}"/>
              </a:ext>
            </a:extLst>
          </p:cNvPr>
          <p:cNvSpPr txBox="1"/>
          <p:nvPr/>
        </p:nvSpPr>
        <p:spPr>
          <a:xfrm>
            <a:off x="1823963" y="535811"/>
            <a:ext cx="3425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9C1C9"/>
                </a:solidFill>
                <a:latin typeface="210 만화가게 R" panose="02020603020101020101" pitchFamily="18" charset="-127"/>
                <a:ea typeface="210 만화가게 R" panose="02020603020101020101" pitchFamily="18" charset="-127"/>
              </a:rPr>
              <a:t>- 03. </a:t>
            </a:r>
            <a:r>
              <a:rPr lang="ko-KR" altLang="en-US" sz="2800" dirty="0">
                <a:solidFill>
                  <a:srgbClr val="69C1C9"/>
                </a:solidFill>
                <a:latin typeface="210 만화가게 R" panose="02020603020101020101" pitchFamily="18" charset="-127"/>
                <a:ea typeface="210 만화가게 R" panose="02020603020101020101" pitchFamily="18" charset="-127"/>
              </a:rPr>
              <a:t>생산의뢰서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0526287-D15B-49E3-98EE-1E6B07DCE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998" y="2839629"/>
            <a:ext cx="3806962" cy="125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2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4" grpId="1" animBg="1"/>
      <p:bldP spid="25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Box 217">
            <a:extLst>
              <a:ext uri="{FF2B5EF4-FFF2-40B4-BE49-F238E27FC236}">
                <a16:creationId xmlns:a16="http://schemas.microsoft.com/office/drawing/2014/main" id="{D070E6D8-12AB-4B6B-84D9-97BB8EE9F582}"/>
              </a:ext>
            </a:extLst>
          </p:cNvPr>
          <p:cNvSpPr txBox="1"/>
          <p:nvPr/>
        </p:nvSpPr>
        <p:spPr>
          <a:xfrm>
            <a:off x="3079789" y="2191609"/>
            <a:ext cx="603242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0" dirty="0">
                <a:solidFill>
                  <a:schemeClr val="bg2">
                    <a:lumMod val="50000"/>
                  </a:schemeClr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rPr>
              <a:t>추가 기능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7901D97-EAC7-4942-800F-2D812F67DEC0}"/>
              </a:ext>
            </a:extLst>
          </p:cNvPr>
          <p:cNvSpPr/>
          <p:nvPr/>
        </p:nvSpPr>
        <p:spPr>
          <a:xfrm>
            <a:off x="0" y="0"/>
            <a:ext cx="385482" cy="6858000"/>
          </a:xfrm>
          <a:prstGeom prst="rect">
            <a:avLst/>
          </a:prstGeom>
          <a:solidFill>
            <a:srgbClr val="69C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3921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077789A-621B-48A4-8AAB-545DE11B89D3}"/>
              </a:ext>
            </a:extLst>
          </p:cNvPr>
          <p:cNvSpPr>
            <a:spLocks/>
          </p:cNvSpPr>
          <p:nvPr/>
        </p:nvSpPr>
        <p:spPr>
          <a:xfrm>
            <a:off x="-2" y="0"/>
            <a:ext cx="1080000" cy="1080000"/>
          </a:xfrm>
          <a:prstGeom prst="rect">
            <a:avLst/>
          </a:prstGeom>
          <a:solidFill>
            <a:srgbClr val="69C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F64ABC-B380-4CD8-B92D-95DFAFA425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98" y="191597"/>
            <a:ext cx="720000" cy="72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38CDDE-8B10-40F3-A3DE-24494AC44625}"/>
              </a:ext>
            </a:extLst>
          </p:cNvPr>
          <p:cNvSpPr txBox="1"/>
          <p:nvPr/>
        </p:nvSpPr>
        <p:spPr>
          <a:xfrm>
            <a:off x="1079998" y="-5909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rPr>
              <a:t>3. 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rPr>
              <a:t>추가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283A8A-6863-419F-B3A9-2A6ADED95989}"/>
              </a:ext>
            </a:extLst>
          </p:cNvPr>
          <p:cNvSpPr txBox="1"/>
          <p:nvPr/>
        </p:nvSpPr>
        <p:spPr>
          <a:xfrm>
            <a:off x="1655692" y="513914"/>
            <a:ext cx="3619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69C1C9"/>
                </a:solidFill>
                <a:latin typeface="210 만화가게 R" panose="02020603020101020101" pitchFamily="18" charset="-127"/>
                <a:ea typeface="210 만화가게 R" panose="02020603020101020101" pitchFamily="18" charset="-127"/>
              </a:rPr>
              <a:t>- 01. </a:t>
            </a:r>
            <a:r>
              <a:rPr lang="ko-KR" altLang="en-US" sz="2400" dirty="0">
                <a:solidFill>
                  <a:srgbClr val="69C1C9"/>
                </a:solidFill>
                <a:latin typeface="210 만화가게 R" panose="02020603020101020101" pitchFamily="18" charset="-127"/>
                <a:ea typeface="210 만화가게 R" panose="02020603020101020101" pitchFamily="18" charset="-127"/>
              </a:rPr>
              <a:t>자주하는 질문</a:t>
            </a:r>
            <a:r>
              <a:rPr lang="en-US" altLang="ko-KR" sz="2400" dirty="0">
                <a:solidFill>
                  <a:srgbClr val="69C1C9"/>
                </a:solidFill>
                <a:latin typeface="210 만화가게 R" panose="02020603020101020101" pitchFamily="18" charset="-127"/>
                <a:ea typeface="210 만화가게 R" panose="02020603020101020101" pitchFamily="18" charset="-127"/>
              </a:rPr>
              <a:t> </a:t>
            </a:r>
            <a:endParaRPr lang="ko-KR" altLang="en-US" sz="2400" dirty="0">
              <a:solidFill>
                <a:srgbClr val="69C1C9"/>
              </a:solidFill>
              <a:latin typeface="210 만화가게 R" panose="02020603020101020101" pitchFamily="18" charset="-127"/>
              <a:ea typeface="210 만화가게 R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DCBC7E-76DD-4655-950A-C5A7CF10F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220" y="1163642"/>
            <a:ext cx="8050180" cy="55292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그래픽 5" descr="확인 표시">
            <a:extLst>
              <a:ext uri="{FF2B5EF4-FFF2-40B4-BE49-F238E27FC236}">
                <a16:creationId xmlns:a16="http://schemas.microsoft.com/office/drawing/2014/main" id="{6AAB4A20-B31D-4E7B-84C8-BE36F7EF22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4694" y="2636740"/>
            <a:ext cx="421420" cy="42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294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0381596-D6E6-4FE9-A440-82E4B5486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220" y="1163642"/>
            <a:ext cx="8050652" cy="5529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077789A-621B-48A4-8AAB-545DE11B89D3}"/>
              </a:ext>
            </a:extLst>
          </p:cNvPr>
          <p:cNvSpPr>
            <a:spLocks/>
          </p:cNvSpPr>
          <p:nvPr/>
        </p:nvSpPr>
        <p:spPr>
          <a:xfrm>
            <a:off x="-2" y="0"/>
            <a:ext cx="1080000" cy="1080000"/>
          </a:xfrm>
          <a:prstGeom prst="rect">
            <a:avLst/>
          </a:prstGeom>
          <a:solidFill>
            <a:srgbClr val="69C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F64ABC-B380-4CD8-B92D-95DFAFA425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98" y="191597"/>
            <a:ext cx="720000" cy="720000"/>
          </a:xfrm>
          <a:prstGeom prst="rect">
            <a:avLst/>
          </a:prstGeom>
        </p:spPr>
      </p:pic>
      <p:pic>
        <p:nvPicPr>
          <p:cNvPr id="6" name="그래픽 5" descr="확인 표시">
            <a:extLst>
              <a:ext uri="{FF2B5EF4-FFF2-40B4-BE49-F238E27FC236}">
                <a16:creationId xmlns:a16="http://schemas.microsoft.com/office/drawing/2014/main" id="{6AAB4A20-B31D-4E7B-84C8-BE36F7EF22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44694" y="3007580"/>
            <a:ext cx="421420" cy="42142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A4C4E31-82AF-4358-BE28-959DE158500F}"/>
              </a:ext>
            </a:extLst>
          </p:cNvPr>
          <p:cNvSpPr/>
          <p:nvPr/>
        </p:nvSpPr>
        <p:spPr>
          <a:xfrm>
            <a:off x="4404852" y="3775587"/>
            <a:ext cx="747252" cy="28513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A87C9D-FE19-4590-B2F0-8D18AAD31322}"/>
              </a:ext>
            </a:extLst>
          </p:cNvPr>
          <p:cNvSpPr txBox="1"/>
          <p:nvPr/>
        </p:nvSpPr>
        <p:spPr>
          <a:xfrm>
            <a:off x="5614413" y="2811383"/>
            <a:ext cx="3071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클릭 시 웹사이트 실행</a:t>
            </a:r>
            <a:endParaRPr lang="en-US" altLang="ko-KR" sz="2400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pic>
        <p:nvPicPr>
          <p:cNvPr id="13" name="그래픽 12" descr="시계 반대 방향으로 굽은 사선 화살표">
            <a:extLst>
              <a:ext uri="{FF2B5EF4-FFF2-40B4-BE49-F238E27FC236}">
                <a16:creationId xmlns:a16="http://schemas.microsoft.com/office/drawing/2014/main" id="{CBF958A4-2075-4B29-875E-C3039D05263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3020313" flipH="1">
            <a:off x="5196138" y="3231522"/>
            <a:ext cx="836550" cy="82397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7F0B790-D0A7-4CF2-82A8-2D47448B17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8050" y="3367080"/>
            <a:ext cx="5724053" cy="310931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9A0594-E979-442D-AC4B-E97D0997913E}"/>
              </a:ext>
            </a:extLst>
          </p:cNvPr>
          <p:cNvSpPr txBox="1"/>
          <p:nvPr/>
        </p:nvSpPr>
        <p:spPr>
          <a:xfrm>
            <a:off x="1079998" y="-5909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rPr>
              <a:t>3. 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rPr>
              <a:t>추가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F7DB02-FBC7-4A70-8A07-E2F356067970}"/>
              </a:ext>
            </a:extLst>
          </p:cNvPr>
          <p:cNvSpPr txBox="1"/>
          <p:nvPr/>
        </p:nvSpPr>
        <p:spPr>
          <a:xfrm>
            <a:off x="1655692" y="513914"/>
            <a:ext cx="3619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69C1C9"/>
                </a:solidFill>
                <a:latin typeface="210 만화가게 R" panose="02020603020101020101" pitchFamily="18" charset="-127"/>
                <a:ea typeface="210 만화가게 R" panose="02020603020101020101" pitchFamily="18" charset="-127"/>
              </a:rPr>
              <a:t>- 02. </a:t>
            </a:r>
            <a:r>
              <a:rPr lang="ko-KR" altLang="en-US" sz="2400" dirty="0">
                <a:solidFill>
                  <a:srgbClr val="69C1C9"/>
                </a:solidFill>
                <a:latin typeface="210 만화가게 R" panose="02020603020101020101" pitchFamily="18" charset="-127"/>
                <a:ea typeface="210 만화가게 R" panose="02020603020101020101" pitchFamily="18" charset="-127"/>
              </a:rPr>
              <a:t>홈페이지</a:t>
            </a:r>
            <a:r>
              <a:rPr lang="en-US" altLang="ko-KR" sz="2400" dirty="0">
                <a:solidFill>
                  <a:srgbClr val="69C1C9"/>
                </a:solidFill>
                <a:latin typeface="210 만화가게 R" panose="02020603020101020101" pitchFamily="18" charset="-127"/>
                <a:ea typeface="210 만화가게 R" panose="02020603020101020101" pitchFamily="18" charset="-127"/>
              </a:rPr>
              <a:t> </a:t>
            </a:r>
            <a:endParaRPr lang="ko-KR" altLang="en-US" sz="2400" dirty="0">
              <a:solidFill>
                <a:srgbClr val="69C1C9"/>
              </a:solidFill>
              <a:latin typeface="210 만화가게 R" panose="02020603020101020101" pitchFamily="18" charset="-127"/>
              <a:ea typeface="210 만화가게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555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시연영상">
            <a:hlinkClick r:id="" action="ppaction://media"/>
            <a:extLst>
              <a:ext uri="{FF2B5EF4-FFF2-40B4-BE49-F238E27FC236}">
                <a16:creationId xmlns:a16="http://schemas.microsoft.com/office/drawing/2014/main" id="{BADD2678-312E-48F6-B555-22A3EBD529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04808" y="1552892"/>
            <a:ext cx="7782383" cy="437438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27FCB56-D276-4998-A48F-0046FF1F043F}"/>
              </a:ext>
            </a:extLst>
          </p:cNvPr>
          <p:cNvSpPr>
            <a:spLocks/>
          </p:cNvSpPr>
          <p:nvPr/>
        </p:nvSpPr>
        <p:spPr>
          <a:xfrm>
            <a:off x="-2" y="0"/>
            <a:ext cx="1080000" cy="1080000"/>
          </a:xfrm>
          <a:prstGeom prst="rect">
            <a:avLst/>
          </a:prstGeom>
          <a:solidFill>
            <a:srgbClr val="69C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881298-B887-4992-BBAB-56BC1CDAEF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98" y="191597"/>
            <a:ext cx="720000" cy="72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EC9BC7-30C2-49E9-B547-982B7CF9C9E0}"/>
              </a:ext>
            </a:extLst>
          </p:cNvPr>
          <p:cNvSpPr txBox="1"/>
          <p:nvPr/>
        </p:nvSpPr>
        <p:spPr>
          <a:xfrm>
            <a:off x="1079998" y="-5909"/>
            <a:ext cx="2710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rPr>
              <a:t>4. 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rPr>
              <a:t>시연 영상</a:t>
            </a:r>
          </a:p>
        </p:txBody>
      </p:sp>
    </p:spTree>
    <p:extLst>
      <p:ext uri="{BB962C8B-B14F-4D97-AF65-F5344CB8AC3E}">
        <p14:creationId xmlns:p14="http://schemas.microsoft.com/office/powerpoint/2010/main" val="57624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3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Box 217">
            <a:extLst>
              <a:ext uri="{FF2B5EF4-FFF2-40B4-BE49-F238E27FC236}">
                <a16:creationId xmlns:a16="http://schemas.microsoft.com/office/drawing/2014/main" id="{D070E6D8-12AB-4B6B-84D9-97BB8EE9F582}"/>
              </a:ext>
            </a:extLst>
          </p:cNvPr>
          <p:cNvSpPr txBox="1"/>
          <p:nvPr/>
        </p:nvSpPr>
        <p:spPr>
          <a:xfrm>
            <a:off x="708874" y="1982450"/>
            <a:ext cx="62099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>
                <a:solidFill>
                  <a:srgbClr val="0070C0"/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rPr>
              <a:t>감사합니다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ECB0B85-2737-4D34-B9E4-FC55E6789B4B}"/>
              </a:ext>
            </a:extLst>
          </p:cNvPr>
          <p:cNvSpPr/>
          <p:nvPr/>
        </p:nvSpPr>
        <p:spPr>
          <a:xfrm>
            <a:off x="0" y="0"/>
            <a:ext cx="385482" cy="6858000"/>
          </a:xfrm>
          <a:prstGeom prst="rect">
            <a:avLst/>
          </a:prstGeom>
          <a:solidFill>
            <a:srgbClr val="69C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 descr="그리기, 방이(가) 표시된 사진&#10;&#10;자동 생성된 설명">
            <a:extLst>
              <a:ext uri="{FF2B5EF4-FFF2-40B4-BE49-F238E27FC236}">
                <a16:creationId xmlns:a16="http://schemas.microsoft.com/office/drawing/2014/main" id="{56F55B98-703A-4796-BE96-F79B657FB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320" y="2867211"/>
            <a:ext cx="3733495" cy="373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12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repeatCount="indefinite" fill="remove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4.16667E-7 -4.44444E-6 L -4.16667E-7 -0.07222 " pathEditMode="relative" rAng="0" ptsTypes="AA">
                                      <p:cBhvr>
                                        <p:cTn id="6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Box 217">
            <a:extLst>
              <a:ext uri="{FF2B5EF4-FFF2-40B4-BE49-F238E27FC236}">
                <a16:creationId xmlns:a16="http://schemas.microsoft.com/office/drawing/2014/main" id="{D070E6D8-12AB-4B6B-84D9-97BB8EE9F582}"/>
              </a:ext>
            </a:extLst>
          </p:cNvPr>
          <p:cNvSpPr txBox="1"/>
          <p:nvPr/>
        </p:nvSpPr>
        <p:spPr>
          <a:xfrm>
            <a:off x="1603424" y="2355802"/>
            <a:ext cx="89851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0" dirty="0">
                <a:solidFill>
                  <a:schemeClr val="bg2">
                    <a:lumMod val="50000"/>
                  </a:schemeClr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rPr>
              <a:t>아이디어 구상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7901D97-EAC7-4942-800F-2D812F67DEC0}"/>
              </a:ext>
            </a:extLst>
          </p:cNvPr>
          <p:cNvSpPr/>
          <p:nvPr/>
        </p:nvSpPr>
        <p:spPr>
          <a:xfrm>
            <a:off x="0" y="0"/>
            <a:ext cx="385482" cy="6858000"/>
          </a:xfrm>
          <a:prstGeom prst="rect">
            <a:avLst/>
          </a:prstGeom>
          <a:solidFill>
            <a:srgbClr val="69C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1896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생각 풍선: 구름 모양 9">
            <a:extLst>
              <a:ext uri="{FF2B5EF4-FFF2-40B4-BE49-F238E27FC236}">
                <a16:creationId xmlns:a16="http://schemas.microsoft.com/office/drawing/2014/main" id="{9CC0D356-1B10-4C2F-ACB6-E9A4A8B6E472}"/>
              </a:ext>
            </a:extLst>
          </p:cNvPr>
          <p:cNvSpPr/>
          <p:nvPr/>
        </p:nvSpPr>
        <p:spPr>
          <a:xfrm>
            <a:off x="7636842" y="22903"/>
            <a:ext cx="4025528" cy="3619354"/>
          </a:xfrm>
          <a:prstGeom prst="cloudCallout">
            <a:avLst>
              <a:gd name="adj1" fmla="val -76072"/>
              <a:gd name="adj2" fmla="val 47876"/>
            </a:avLst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922E3C-3FF2-4800-A62D-A65FF3C6E82F}"/>
              </a:ext>
            </a:extLst>
          </p:cNvPr>
          <p:cNvSpPr>
            <a:spLocks/>
          </p:cNvSpPr>
          <p:nvPr/>
        </p:nvSpPr>
        <p:spPr>
          <a:xfrm>
            <a:off x="-2" y="0"/>
            <a:ext cx="1080000" cy="1080000"/>
          </a:xfrm>
          <a:prstGeom prst="rect">
            <a:avLst/>
          </a:prstGeom>
          <a:solidFill>
            <a:srgbClr val="69C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8" name="그림 237">
            <a:extLst>
              <a:ext uri="{FF2B5EF4-FFF2-40B4-BE49-F238E27FC236}">
                <a16:creationId xmlns:a16="http://schemas.microsoft.com/office/drawing/2014/main" id="{BB052CB3-68BD-41A6-B3E0-6600E7C0D9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98" y="191597"/>
            <a:ext cx="720000" cy="720000"/>
          </a:xfrm>
          <a:prstGeom prst="rect">
            <a:avLst/>
          </a:prstGeom>
        </p:spPr>
      </p:pic>
      <p:pic>
        <p:nvPicPr>
          <p:cNvPr id="1026" name="Picture 2" descr="쇼핑]11번가 로고 jpg,png,ai : 네이버 블로그">
            <a:extLst>
              <a:ext uri="{FF2B5EF4-FFF2-40B4-BE49-F238E27FC236}">
                <a16:creationId xmlns:a16="http://schemas.microsoft.com/office/drawing/2014/main" id="{7DF7EE71-AC72-465B-80DE-DF36E6F06D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36" b="25083"/>
          <a:stretch/>
        </p:blipFill>
        <p:spPr bwMode="auto">
          <a:xfrm>
            <a:off x="269445" y="1498064"/>
            <a:ext cx="3235960" cy="165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쇼핑]티몬 로고 jpg,png,ai : 네이버 블로그">
            <a:extLst>
              <a:ext uri="{FF2B5EF4-FFF2-40B4-BE49-F238E27FC236}">
                <a16:creationId xmlns:a16="http://schemas.microsoft.com/office/drawing/2014/main" id="{598F9A07-8BE7-4111-B983-28CBBD057E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81" b="36677"/>
          <a:stretch/>
        </p:blipFill>
        <p:spPr bwMode="auto">
          <a:xfrm>
            <a:off x="225624" y="3678843"/>
            <a:ext cx="3235960" cy="84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쇼핑]쿠팡로고 jpg,png,ai : 네이버 블로그">
            <a:extLst>
              <a:ext uri="{FF2B5EF4-FFF2-40B4-BE49-F238E27FC236}">
                <a16:creationId xmlns:a16="http://schemas.microsoft.com/office/drawing/2014/main" id="{4D76A48C-30E0-42B5-B584-9A36220FA7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40" b="35942"/>
          <a:stretch/>
        </p:blipFill>
        <p:spPr bwMode="auto">
          <a:xfrm>
            <a:off x="7538138" y="5268382"/>
            <a:ext cx="3508350" cy="105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래픽 19" descr="남자">
            <a:extLst>
              <a:ext uri="{FF2B5EF4-FFF2-40B4-BE49-F238E27FC236}">
                <a16:creationId xmlns:a16="http://schemas.microsoft.com/office/drawing/2014/main" id="{1062F4C0-5B47-416E-B940-7D399A5A8A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18784" y="2447259"/>
            <a:ext cx="3619354" cy="361935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79C9659-FE19-4EDF-BEF7-87E0E39486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171" y="553263"/>
            <a:ext cx="2313185" cy="2313185"/>
          </a:xfrm>
          <a:prstGeom prst="rect">
            <a:avLst/>
          </a:prstGeom>
          <a:noFill/>
        </p:spPr>
      </p:pic>
      <p:pic>
        <p:nvPicPr>
          <p:cNvPr id="27" name="그래픽 26" descr="물음표">
            <a:extLst>
              <a:ext uri="{FF2B5EF4-FFF2-40B4-BE49-F238E27FC236}">
                <a16:creationId xmlns:a16="http://schemas.microsoft.com/office/drawing/2014/main" id="{0487D1DA-4F00-4B7A-8D7A-ABF311BEE1E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79158" y="1221783"/>
            <a:ext cx="1128925" cy="1128925"/>
          </a:xfrm>
          <a:prstGeom prst="rect">
            <a:avLst/>
          </a:prstGeom>
        </p:spPr>
      </p:pic>
      <p:pic>
        <p:nvPicPr>
          <p:cNvPr id="33" name="그래픽 32" descr="위쪽 화살표">
            <a:extLst>
              <a:ext uri="{FF2B5EF4-FFF2-40B4-BE49-F238E27FC236}">
                <a16:creationId xmlns:a16="http://schemas.microsoft.com/office/drawing/2014/main" id="{25BB35A6-A990-4441-8A50-83533CE83DF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7953348">
            <a:off x="3596594" y="2597305"/>
            <a:ext cx="914400" cy="914400"/>
          </a:xfrm>
          <a:prstGeom prst="rect">
            <a:avLst/>
          </a:prstGeom>
        </p:spPr>
      </p:pic>
      <p:pic>
        <p:nvPicPr>
          <p:cNvPr id="34" name="그래픽 33" descr="위쪽 화살표">
            <a:extLst>
              <a:ext uri="{FF2B5EF4-FFF2-40B4-BE49-F238E27FC236}">
                <a16:creationId xmlns:a16="http://schemas.microsoft.com/office/drawing/2014/main" id="{5A6AF587-2DDA-4A37-A70F-A3223CAD745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4844675">
            <a:off x="3805248" y="4582066"/>
            <a:ext cx="914400" cy="914400"/>
          </a:xfrm>
          <a:prstGeom prst="rect">
            <a:avLst/>
          </a:prstGeom>
        </p:spPr>
      </p:pic>
      <p:pic>
        <p:nvPicPr>
          <p:cNvPr id="41" name="그래픽 40" descr="위쪽 화살표">
            <a:extLst>
              <a:ext uri="{FF2B5EF4-FFF2-40B4-BE49-F238E27FC236}">
                <a16:creationId xmlns:a16="http://schemas.microsoft.com/office/drawing/2014/main" id="{467D19E6-811A-4FEB-9C76-882D07FDA0E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3830292">
            <a:off x="6894279" y="2451957"/>
            <a:ext cx="914400" cy="914400"/>
          </a:xfrm>
          <a:prstGeom prst="rect">
            <a:avLst/>
          </a:prstGeom>
        </p:spPr>
      </p:pic>
      <p:pic>
        <p:nvPicPr>
          <p:cNvPr id="42" name="그래픽 41" descr="위쪽 화살표">
            <a:extLst>
              <a:ext uri="{FF2B5EF4-FFF2-40B4-BE49-F238E27FC236}">
                <a16:creationId xmlns:a16="http://schemas.microsoft.com/office/drawing/2014/main" id="{8907D8E8-0674-4AB0-9631-5E8A8925F1A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6809334">
            <a:off x="6653256" y="4811182"/>
            <a:ext cx="914400" cy="914400"/>
          </a:xfrm>
          <a:prstGeom prst="rect">
            <a:avLst/>
          </a:prstGeom>
        </p:spPr>
      </p:pic>
      <p:pic>
        <p:nvPicPr>
          <p:cNvPr id="43" name="그래픽 42" descr="물음표">
            <a:extLst>
              <a:ext uri="{FF2B5EF4-FFF2-40B4-BE49-F238E27FC236}">
                <a16:creationId xmlns:a16="http://schemas.microsoft.com/office/drawing/2014/main" id="{E571732D-3C7E-4D9A-8668-3105409E69E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641310">
            <a:off x="6053720" y="1903531"/>
            <a:ext cx="725629" cy="725629"/>
          </a:xfrm>
          <a:prstGeom prst="rect">
            <a:avLst/>
          </a:prstGeom>
        </p:spPr>
      </p:pic>
      <p:pic>
        <p:nvPicPr>
          <p:cNvPr id="44" name="그래픽 43" descr="물음표">
            <a:extLst>
              <a:ext uri="{FF2B5EF4-FFF2-40B4-BE49-F238E27FC236}">
                <a16:creationId xmlns:a16="http://schemas.microsoft.com/office/drawing/2014/main" id="{A1195699-5124-42A3-BE07-4724E0043B3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9706708">
            <a:off x="4629872" y="1822093"/>
            <a:ext cx="781851" cy="7818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CD9BC9-EF22-412B-8AEE-003F1BA96B68}"/>
              </a:ext>
            </a:extLst>
          </p:cNvPr>
          <p:cNvSpPr txBox="1"/>
          <p:nvPr/>
        </p:nvSpPr>
        <p:spPr>
          <a:xfrm>
            <a:off x="1856219" y="640422"/>
            <a:ext cx="5246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9C1C9"/>
                </a:solidFill>
                <a:latin typeface="210 만화가게 R" panose="02020603020101020101" pitchFamily="18" charset="-127"/>
                <a:ea typeface="210 만화가게 R" panose="02020603020101020101" pitchFamily="18" charset="-127"/>
              </a:rPr>
              <a:t>-  </a:t>
            </a:r>
            <a:r>
              <a:rPr lang="ko-KR" altLang="en-US" sz="2800" dirty="0">
                <a:solidFill>
                  <a:srgbClr val="69C1C9"/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rPr>
              <a:t>공장 매칭 자동화 시스템이란</a:t>
            </a:r>
            <a:r>
              <a:rPr lang="en-US" altLang="ko-KR" sz="2800" dirty="0">
                <a:solidFill>
                  <a:srgbClr val="69C1C9"/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rPr>
              <a:t>? </a:t>
            </a:r>
            <a:endParaRPr lang="ko-KR" altLang="en-US" sz="2800" dirty="0">
              <a:solidFill>
                <a:srgbClr val="69C1C9"/>
              </a:solidFill>
              <a:latin typeface="210 만화가게 R" panose="02020603020101020101" pitchFamily="18" charset="-127"/>
              <a:ea typeface="210 만화가게 R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B94CA4-2CB5-4467-A9EE-09128A9AB2F1}"/>
              </a:ext>
            </a:extLst>
          </p:cNvPr>
          <p:cNvSpPr txBox="1"/>
          <p:nvPr/>
        </p:nvSpPr>
        <p:spPr>
          <a:xfrm>
            <a:off x="1236483" y="23894"/>
            <a:ext cx="3272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rPr>
              <a:t>1. 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rPr>
              <a:t>아이디어 구상</a:t>
            </a:r>
          </a:p>
        </p:txBody>
      </p:sp>
      <p:pic>
        <p:nvPicPr>
          <p:cNvPr id="3" name="Picture 2" descr="위메프 - 해시넷">
            <a:extLst>
              <a:ext uri="{FF2B5EF4-FFF2-40B4-BE49-F238E27FC236}">
                <a16:creationId xmlns:a16="http://schemas.microsoft.com/office/drawing/2014/main" id="{7553DF37-6DF3-46DE-B4F3-D063FC4C9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717" y="2734368"/>
            <a:ext cx="2731649" cy="273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래픽 20" descr="위쪽 화살표">
            <a:extLst>
              <a:ext uri="{FF2B5EF4-FFF2-40B4-BE49-F238E27FC236}">
                <a16:creationId xmlns:a16="http://schemas.microsoft.com/office/drawing/2014/main" id="{A114EB8D-6310-4E24-B62F-85A4C5F2485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7080938" y="3642992"/>
            <a:ext cx="914400" cy="914400"/>
          </a:xfrm>
          <a:prstGeom prst="rect">
            <a:avLst/>
          </a:prstGeom>
        </p:spPr>
      </p:pic>
      <p:pic>
        <p:nvPicPr>
          <p:cNvPr id="22" name="그래픽 21" descr="위쪽 화살표">
            <a:extLst>
              <a:ext uri="{FF2B5EF4-FFF2-40B4-BE49-F238E27FC236}">
                <a16:creationId xmlns:a16="http://schemas.microsoft.com/office/drawing/2014/main" id="{FA30D0EA-D490-4A40-8F15-F4ACF4D0A33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>
            <a:off x="3564990" y="3642992"/>
            <a:ext cx="914400" cy="914400"/>
          </a:xfrm>
          <a:prstGeom prst="rect">
            <a:avLst/>
          </a:prstGeom>
        </p:spPr>
      </p:pic>
      <p:pic>
        <p:nvPicPr>
          <p:cNvPr id="4" name="Picture 2" descr="쇼핑]옥션 로고 jpg,png,ai : 네이버 블로그">
            <a:extLst>
              <a:ext uri="{FF2B5EF4-FFF2-40B4-BE49-F238E27FC236}">
                <a16:creationId xmlns:a16="http://schemas.microsoft.com/office/drawing/2014/main" id="{2D9DF9E7-CC55-4287-8C3C-7CB38D7696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27" b="32679"/>
          <a:stretch/>
        </p:blipFill>
        <p:spPr bwMode="auto">
          <a:xfrm>
            <a:off x="36176" y="5046153"/>
            <a:ext cx="3972083" cy="124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마켓 - 쇼핑을 바꾸는 쇼핑">
            <a:extLst>
              <a:ext uri="{FF2B5EF4-FFF2-40B4-BE49-F238E27FC236}">
                <a16:creationId xmlns:a16="http://schemas.microsoft.com/office/drawing/2014/main" id="{69B0D1CC-0D46-4F76-8DCC-EE169EF72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815" y="1247182"/>
            <a:ext cx="45720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47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6922E3C-3FF2-4800-A62D-A65FF3C6E82F}"/>
              </a:ext>
            </a:extLst>
          </p:cNvPr>
          <p:cNvSpPr>
            <a:spLocks/>
          </p:cNvSpPr>
          <p:nvPr/>
        </p:nvSpPr>
        <p:spPr>
          <a:xfrm>
            <a:off x="-2" y="0"/>
            <a:ext cx="1080000" cy="1080000"/>
          </a:xfrm>
          <a:prstGeom prst="rect">
            <a:avLst/>
          </a:prstGeom>
          <a:solidFill>
            <a:srgbClr val="69C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8" name="그림 237">
            <a:extLst>
              <a:ext uri="{FF2B5EF4-FFF2-40B4-BE49-F238E27FC236}">
                <a16:creationId xmlns:a16="http://schemas.microsoft.com/office/drawing/2014/main" id="{BB052CB3-68BD-41A6-B3E0-6600E7C0D9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98" y="191597"/>
            <a:ext cx="720000" cy="7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972825E-6AFE-4351-A90F-B3227B28A6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98" y="2482433"/>
            <a:ext cx="2585964" cy="25859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6CCEA89-10A8-4D9E-88D1-A9034F634E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202" y="2483597"/>
            <a:ext cx="2584800" cy="2584800"/>
          </a:xfrm>
          <a:prstGeom prst="rect">
            <a:avLst/>
          </a:prstGeom>
        </p:spPr>
      </p:pic>
      <p:pic>
        <p:nvPicPr>
          <p:cNvPr id="12" name="그래픽 11" descr="오른쪽 화살표">
            <a:extLst>
              <a:ext uri="{FF2B5EF4-FFF2-40B4-BE49-F238E27FC236}">
                <a16:creationId xmlns:a16="http://schemas.microsoft.com/office/drawing/2014/main" id="{839299A9-054B-49B1-ADCB-5D33CF96F42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61549" y="3325962"/>
            <a:ext cx="1180187" cy="1180187"/>
          </a:xfrm>
          <a:prstGeom prst="rect">
            <a:avLst/>
          </a:prstGeom>
        </p:spPr>
      </p:pic>
      <p:pic>
        <p:nvPicPr>
          <p:cNvPr id="36" name="그래픽 35" descr="오른쪽 화살표">
            <a:extLst>
              <a:ext uri="{FF2B5EF4-FFF2-40B4-BE49-F238E27FC236}">
                <a16:creationId xmlns:a16="http://schemas.microsoft.com/office/drawing/2014/main" id="{1E8E463B-372E-42D5-81F4-A46BDC7543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33173" y="3325962"/>
            <a:ext cx="1180187" cy="1180187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AD3C401C-219B-4AD8-8B3C-BC8ED73470F7}"/>
              </a:ext>
            </a:extLst>
          </p:cNvPr>
          <p:cNvGrpSpPr/>
          <p:nvPr/>
        </p:nvGrpSpPr>
        <p:grpSpPr>
          <a:xfrm>
            <a:off x="4713099" y="2539831"/>
            <a:ext cx="2584801" cy="2584801"/>
            <a:chOff x="4621451" y="2372269"/>
            <a:chExt cx="2584801" cy="2584801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2386E4F0-695A-4EEB-B531-387253052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21451" y="2372269"/>
              <a:ext cx="2584801" cy="2584801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61CB48A-FB3F-4460-93B1-17FC2032A4F8}"/>
                </a:ext>
              </a:extLst>
            </p:cNvPr>
            <p:cNvSpPr txBox="1"/>
            <p:nvPr/>
          </p:nvSpPr>
          <p:spPr>
            <a:xfrm>
              <a:off x="4922489" y="3420358"/>
              <a:ext cx="19459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latin typeface="배달의민족 한나" panose="02020603020101020101" pitchFamily="18" charset="-127"/>
                  <a:ea typeface="배달의민족 한나" panose="02020603020101020101" pitchFamily="18" charset="-127"/>
                </a:rPr>
                <a:t>매칭</a:t>
              </a:r>
              <a:endParaRPr lang="en-US" altLang="ko-KR" sz="3600" dirty="0">
                <a:latin typeface="배달의민족 한나" panose="02020603020101020101" pitchFamily="18" charset="-127"/>
                <a:ea typeface="배달의민족 한나" panose="02020603020101020101" pitchFamily="18" charset="-127"/>
              </a:endParaRPr>
            </a:p>
            <a:p>
              <a:pPr algn="ctr"/>
              <a:r>
                <a:rPr lang="ko-KR" altLang="en-US" sz="3600" dirty="0">
                  <a:latin typeface="배달의민족 한나" panose="02020603020101020101" pitchFamily="18" charset="-127"/>
                  <a:ea typeface="배달의민족 한나" panose="02020603020101020101" pitchFamily="18" charset="-127"/>
                </a:rPr>
                <a:t>플랫폼</a:t>
              </a:r>
              <a:endParaRPr lang="en-US" altLang="ko-KR" sz="3600" dirty="0">
                <a:latin typeface="배달의민족 한나" panose="02020603020101020101" pitchFamily="18" charset="-127"/>
                <a:ea typeface="배달의민족 한나" panose="02020603020101020101" pitchFamily="18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F34B10C-7BBD-45A6-B2B4-B660F736E939}"/>
              </a:ext>
            </a:extLst>
          </p:cNvPr>
          <p:cNvSpPr txBox="1"/>
          <p:nvPr/>
        </p:nvSpPr>
        <p:spPr>
          <a:xfrm>
            <a:off x="1856219" y="640422"/>
            <a:ext cx="5246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9C1C9"/>
                </a:solidFill>
                <a:latin typeface="210 만화가게 R" panose="02020603020101020101" pitchFamily="18" charset="-127"/>
                <a:ea typeface="210 만화가게 R" panose="02020603020101020101" pitchFamily="18" charset="-127"/>
              </a:rPr>
              <a:t>-  </a:t>
            </a:r>
            <a:r>
              <a:rPr lang="ko-KR" altLang="en-US" sz="2800" dirty="0">
                <a:solidFill>
                  <a:srgbClr val="69C1C9"/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rPr>
              <a:t>공장 매칭 자동화 시스템이란</a:t>
            </a:r>
            <a:r>
              <a:rPr lang="en-US" altLang="ko-KR" sz="2800" dirty="0">
                <a:solidFill>
                  <a:srgbClr val="69C1C9"/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rPr>
              <a:t>? </a:t>
            </a:r>
            <a:endParaRPr lang="ko-KR" altLang="en-US" sz="2800" dirty="0">
              <a:solidFill>
                <a:srgbClr val="69C1C9"/>
              </a:solidFill>
              <a:latin typeface="210 만화가게 R" panose="02020603020101020101" pitchFamily="18" charset="-127"/>
              <a:ea typeface="210 만화가게 R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37D20A-E8DC-4DC8-A12D-C8337B752CE4}"/>
              </a:ext>
            </a:extLst>
          </p:cNvPr>
          <p:cNvSpPr txBox="1"/>
          <p:nvPr/>
        </p:nvSpPr>
        <p:spPr>
          <a:xfrm>
            <a:off x="1236483" y="23894"/>
            <a:ext cx="3272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rPr>
              <a:t>1. 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rPr>
              <a:t>아이디어 구상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EC7361B-BBD8-4C44-B467-3DF3B12BD6B8}"/>
              </a:ext>
            </a:extLst>
          </p:cNvPr>
          <p:cNvGrpSpPr/>
          <p:nvPr/>
        </p:nvGrpSpPr>
        <p:grpSpPr>
          <a:xfrm>
            <a:off x="4832830" y="1559349"/>
            <a:ext cx="3021688" cy="5100919"/>
            <a:chOff x="4832830" y="1559349"/>
            <a:chExt cx="3021688" cy="510091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B2E356C-5A38-40AF-9313-DB370992ECA2}"/>
                </a:ext>
              </a:extLst>
            </p:cNvPr>
            <p:cNvSpPr txBox="1"/>
            <p:nvPr/>
          </p:nvSpPr>
          <p:spPr>
            <a:xfrm>
              <a:off x="4875263" y="1559349"/>
              <a:ext cx="26731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배달의민족 한나" panose="02020603020101020101" pitchFamily="18" charset="-127"/>
                  <a:ea typeface="배달의민족 한나" panose="02020603020101020101" pitchFamily="18" charset="-127"/>
                </a:rPr>
                <a:t>옷 디자인 구상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0B19484-D095-4FB1-B41B-6A4777F8218D}"/>
                </a:ext>
              </a:extLst>
            </p:cNvPr>
            <p:cNvSpPr txBox="1"/>
            <p:nvPr/>
          </p:nvSpPr>
          <p:spPr>
            <a:xfrm>
              <a:off x="5250038" y="2439028"/>
              <a:ext cx="19739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배달의민족 한나" panose="02020603020101020101" pitchFamily="18" charset="-127"/>
                  <a:ea typeface="배달의민족 한나" panose="02020603020101020101" pitchFamily="18" charset="-127"/>
                </a:rPr>
                <a:t>원단 선택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C8F000-D7C9-44D9-95E1-5D9A349480B0}"/>
                </a:ext>
              </a:extLst>
            </p:cNvPr>
            <p:cNvSpPr txBox="1"/>
            <p:nvPr/>
          </p:nvSpPr>
          <p:spPr>
            <a:xfrm>
              <a:off x="4832830" y="3327180"/>
              <a:ext cx="2584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배달의민족 한나" panose="02020603020101020101" pitchFamily="18" charset="-127"/>
                  <a:ea typeface="배달의민족 한나" panose="02020603020101020101" pitchFamily="18" charset="-127"/>
                </a:rPr>
                <a:t>작업지시서 작성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A9321F3-CC07-4B6A-9BB5-CB74EC1E02BD}"/>
                </a:ext>
              </a:extLst>
            </p:cNvPr>
            <p:cNvSpPr txBox="1"/>
            <p:nvPr/>
          </p:nvSpPr>
          <p:spPr>
            <a:xfrm>
              <a:off x="5269718" y="4166654"/>
              <a:ext cx="2584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배달의민족 한나" panose="02020603020101020101" pitchFamily="18" charset="-127"/>
                  <a:ea typeface="배달의민족 한나" panose="02020603020101020101" pitchFamily="18" charset="-127"/>
                </a:rPr>
                <a:t>패턴 제작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964A166-F377-4DF7-9CB3-8F18A5C8DD33}"/>
                </a:ext>
              </a:extLst>
            </p:cNvPr>
            <p:cNvSpPr txBox="1"/>
            <p:nvPr/>
          </p:nvSpPr>
          <p:spPr>
            <a:xfrm>
              <a:off x="5629319" y="6075493"/>
              <a:ext cx="10180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배달의민족 한나" panose="02020603020101020101" pitchFamily="18" charset="-127"/>
                  <a:ea typeface="배달의민족 한나" panose="02020603020101020101" pitchFamily="18" charset="-127"/>
                </a:rPr>
                <a:t>완성</a:t>
              </a: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D2C4E16-B198-47D0-8A1E-07E860BC9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4223" y="2056593"/>
              <a:ext cx="277631" cy="277631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2C497B84-7F81-4F99-AEDA-3F665503D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1121" y="2944319"/>
              <a:ext cx="300734" cy="300734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08F96D07-C8FF-41AD-A9A8-02D6AFA0B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1121" y="3883982"/>
              <a:ext cx="300734" cy="300734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84B42810-1C14-4BEE-A25C-1F6710A7A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1120" y="4762457"/>
              <a:ext cx="300734" cy="30073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637617F-9F4D-4D69-82EE-20F8B16A0380}"/>
                </a:ext>
              </a:extLst>
            </p:cNvPr>
            <p:cNvSpPr txBox="1"/>
            <p:nvPr/>
          </p:nvSpPr>
          <p:spPr>
            <a:xfrm>
              <a:off x="5249991" y="5029063"/>
              <a:ext cx="2584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배달의민족 한나" panose="02020603020101020101" pitchFamily="18" charset="-127"/>
                  <a:ea typeface="배달의민족 한나" panose="02020603020101020101" pitchFamily="18" charset="-127"/>
                </a:rPr>
                <a:t>샘플 제작</a:t>
              </a: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8C009BD-0462-45F1-86A6-3CE480C5B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1393" y="5624866"/>
              <a:ext cx="300734" cy="3007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352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8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12C9E3-0007-453E-9357-31F69402089B}"/>
              </a:ext>
            </a:extLst>
          </p:cNvPr>
          <p:cNvSpPr/>
          <p:nvPr/>
        </p:nvSpPr>
        <p:spPr>
          <a:xfrm>
            <a:off x="899998" y="2876069"/>
            <a:ext cx="2781300" cy="17156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DA32CD-0E11-4B9C-A5BE-6C8F20297F8D}"/>
              </a:ext>
            </a:extLst>
          </p:cNvPr>
          <p:cNvSpPr/>
          <p:nvPr/>
        </p:nvSpPr>
        <p:spPr>
          <a:xfrm>
            <a:off x="899998" y="4736899"/>
            <a:ext cx="2781300" cy="749301"/>
          </a:xfrm>
          <a:prstGeom prst="rect">
            <a:avLst/>
          </a:prstGeom>
          <a:solidFill>
            <a:srgbClr val="69C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E12F23-920D-4B35-8085-C9861803385D}"/>
              </a:ext>
            </a:extLst>
          </p:cNvPr>
          <p:cNvSpPr/>
          <p:nvPr/>
        </p:nvSpPr>
        <p:spPr>
          <a:xfrm>
            <a:off x="4449648" y="2883659"/>
            <a:ext cx="2781300" cy="17156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9F8A1B4-39C8-460A-BF9B-F2F8D56EAB12}"/>
              </a:ext>
            </a:extLst>
          </p:cNvPr>
          <p:cNvSpPr/>
          <p:nvPr/>
        </p:nvSpPr>
        <p:spPr>
          <a:xfrm>
            <a:off x="7999298" y="2876069"/>
            <a:ext cx="2781300" cy="17232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BB17007-0F78-4C95-865A-BD673563E6EE}"/>
              </a:ext>
            </a:extLst>
          </p:cNvPr>
          <p:cNvSpPr/>
          <p:nvPr/>
        </p:nvSpPr>
        <p:spPr>
          <a:xfrm>
            <a:off x="7999298" y="4736899"/>
            <a:ext cx="2781300" cy="749301"/>
          </a:xfrm>
          <a:prstGeom prst="rect">
            <a:avLst/>
          </a:prstGeom>
          <a:solidFill>
            <a:srgbClr val="69C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32F9755-B82D-4E7A-A533-62D7349A8D56}"/>
              </a:ext>
            </a:extLst>
          </p:cNvPr>
          <p:cNvSpPr txBox="1"/>
          <p:nvPr/>
        </p:nvSpPr>
        <p:spPr>
          <a:xfrm>
            <a:off x="1086393" y="4836535"/>
            <a:ext cx="2406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210 만화가게 R" panose="02020603020101020101" pitchFamily="18" charset="-127"/>
                <a:ea typeface="210 만화가게 R" panose="02020603020101020101" pitchFamily="18" charset="-127"/>
              </a:rPr>
              <a:t>생산 의뢰 상담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7FE4150-FC03-4F9A-9D0F-66D65A00765F}"/>
              </a:ext>
            </a:extLst>
          </p:cNvPr>
          <p:cNvSpPr txBox="1"/>
          <p:nvPr/>
        </p:nvSpPr>
        <p:spPr>
          <a:xfrm>
            <a:off x="1749234" y="3199657"/>
            <a:ext cx="1080745" cy="523220"/>
          </a:xfrm>
          <a:prstGeom prst="rect">
            <a:avLst/>
          </a:prstGeom>
          <a:noFill/>
          <a:ln w="53975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50000"/>
                      <a:lumOff val="50000"/>
                      <a:alpha val="15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28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주문자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E1E8D8E-1056-4204-BB0B-3549541341BF}"/>
              </a:ext>
            </a:extLst>
          </p:cNvPr>
          <p:cNvSpPr txBox="1"/>
          <p:nvPr/>
        </p:nvSpPr>
        <p:spPr>
          <a:xfrm>
            <a:off x="994344" y="3910971"/>
            <a:ext cx="2686954" cy="642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600" dirty="0">
                <a:ln>
                  <a:solidFill>
                    <a:schemeClr val="tx1">
                      <a:lumMod val="50000"/>
                      <a:lumOff val="50000"/>
                      <a:alpha val="15000"/>
                    </a:schemeClr>
                  </a:solidFill>
                </a:ln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제품 세부사항 선택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90D529-890C-4A7D-B9DE-0EE3271298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606" y="1588129"/>
            <a:ext cx="1260000" cy="1260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8172D3-906A-4254-B504-EA64A6A192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178" y="1621907"/>
            <a:ext cx="1260000" cy="1260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CDA5BC-15C7-4E5A-A0C9-D7D5DC0D23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714" y="1521766"/>
            <a:ext cx="1260000" cy="1260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5E5020F-036E-4259-A895-3339E588A0E2}"/>
              </a:ext>
            </a:extLst>
          </p:cNvPr>
          <p:cNvSpPr txBox="1"/>
          <p:nvPr/>
        </p:nvSpPr>
        <p:spPr>
          <a:xfrm>
            <a:off x="4657595" y="3180090"/>
            <a:ext cx="2425664" cy="523220"/>
          </a:xfrm>
          <a:prstGeom prst="rect">
            <a:avLst/>
          </a:prstGeom>
          <a:noFill/>
          <a:ln w="53975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50000"/>
                      <a:lumOff val="50000"/>
                      <a:alpha val="15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28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공장 매칭 시스템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8A4C08-4ECB-40F9-8E81-898FBFA2E8B7}"/>
              </a:ext>
            </a:extLst>
          </p:cNvPr>
          <p:cNvSpPr txBox="1"/>
          <p:nvPr/>
        </p:nvSpPr>
        <p:spPr>
          <a:xfrm>
            <a:off x="8651107" y="3195439"/>
            <a:ext cx="1483098" cy="523220"/>
          </a:xfrm>
          <a:prstGeom prst="rect">
            <a:avLst/>
          </a:prstGeom>
          <a:noFill/>
          <a:ln w="53975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50000"/>
                      <a:lumOff val="50000"/>
                      <a:alpha val="15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28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매칭 공장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A7C3956-81F6-455F-AA51-07E7718CBBF2}"/>
              </a:ext>
            </a:extLst>
          </p:cNvPr>
          <p:cNvGrpSpPr/>
          <p:nvPr/>
        </p:nvGrpSpPr>
        <p:grpSpPr>
          <a:xfrm>
            <a:off x="4426344" y="4738148"/>
            <a:ext cx="2781300" cy="749301"/>
            <a:chOff x="4449648" y="2661027"/>
            <a:chExt cx="2781300" cy="749301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8137947-110B-48C2-8475-7E0AEAC10552}"/>
                </a:ext>
              </a:extLst>
            </p:cNvPr>
            <p:cNvSpPr/>
            <p:nvPr/>
          </p:nvSpPr>
          <p:spPr>
            <a:xfrm>
              <a:off x="4449648" y="2661027"/>
              <a:ext cx="2781300" cy="749301"/>
            </a:xfrm>
            <a:prstGeom prst="rect">
              <a:avLst/>
            </a:prstGeom>
            <a:solidFill>
              <a:srgbClr val="69C1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626A67-2DFF-44E5-B7E0-9247D7D2D747}"/>
                </a:ext>
              </a:extLst>
            </p:cNvPr>
            <p:cNvSpPr txBox="1"/>
            <p:nvPr/>
          </p:nvSpPr>
          <p:spPr>
            <a:xfrm>
              <a:off x="5080547" y="2762979"/>
              <a:ext cx="15712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210 만화가게 R" panose="02020603020101020101" pitchFamily="18" charset="-127"/>
                  <a:ea typeface="210 만화가게 R" panose="02020603020101020101" pitchFamily="18" charset="-127"/>
                </a:rPr>
                <a:t>공장 매칭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9A2A979-FD17-4906-A91F-8155476AA0CB}"/>
              </a:ext>
            </a:extLst>
          </p:cNvPr>
          <p:cNvSpPr txBox="1"/>
          <p:nvPr/>
        </p:nvSpPr>
        <p:spPr>
          <a:xfrm>
            <a:off x="8099674" y="4844134"/>
            <a:ext cx="2585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210 만화가게 R" panose="02020603020101020101" pitchFamily="18" charset="-127"/>
                <a:ea typeface="210 만화가게 R" panose="02020603020101020101" pitchFamily="18" charset="-127"/>
              </a:rPr>
              <a:t>생산의뢰서 접수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CA5922-32A4-41EB-A3FD-907A6F5DF0A3}"/>
              </a:ext>
            </a:extLst>
          </p:cNvPr>
          <p:cNvSpPr>
            <a:spLocks/>
          </p:cNvSpPr>
          <p:nvPr/>
        </p:nvSpPr>
        <p:spPr>
          <a:xfrm>
            <a:off x="-2" y="0"/>
            <a:ext cx="1080000" cy="1080000"/>
          </a:xfrm>
          <a:prstGeom prst="rect">
            <a:avLst/>
          </a:prstGeom>
          <a:solidFill>
            <a:srgbClr val="69C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4F24460-09B1-453B-B9C2-97DE20E365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98" y="191597"/>
            <a:ext cx="720000" cy="720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38B3CE3-DD95-493A-8C2C-8119EBAF7071}"/>
              </a:ext>
            </a:extLst>
          </p:cNvPr>
          <p:cNvSpPr txBox="1"/>
          <p:nvPr/>
        </p:nvSpPr>
        <p:spPr>
          <a:xfrm>
            <a:off x="4624199" y="3917738"/>
            <a:ext cx="2501005" cy="642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600" dirty="0">
                <a:ln>
                  <a:solidFill>
                    <a:schemeClr val="tx1">
                      <a:lumMod val="50000"/>
                      <a:lumOff val="50000"/>
                      <a:alpha val="15000"/>
                    </a:schemeClr>
                  </a:solidFill>
                </a:ln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주문자 의뢰서 기반</a:t>
            </a:r>
            <a:endParaRPr lang="en-US" altLang="ko-KR" sz="2600" dirty="0">
              <a:ln>
                <a:solidFill>
                  <a:schemeClr val="tx1">
                    <a:lumMod val="50000"/>
                    <a:lumOff val="50000"/>
                    <a:alpha val="15000"/>
                  </a:schemeClr>
                </a:solidFill>
              </a:ln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3EC2F3C-223E-4EDB-80F0-C2626D3A4DA4}"/>
              </a:ext>
            </a:extLst>
          </p:cNvPr>
          <p:cNvSpPr txBox="1"/>
          <p:nvPr/>
        </p:nvSpPr>
        <p:spPr>
          <a:xfrm>
            <a:off x="8376192" y="4067779"/>
            <a:ext cx="20329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600" dirty="0">
                <a:ln>
                  <a:solidFill>
                    <a:schemeClr val="tx1">
                      <a:lumMod val="50000"/>
                      <a:lumOff val="50000"/>
                      <a:alpha val="15000"/>
                    </a:schemeClr>
                  </a:solidFill>
                </a:ln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제품 생산 시작</a:t>
            </a:r>
            <a:endParaRPr lang="en-US" altLang="ko-KR" sz="2600" dirty="0">
              <a:ln>
                <a:solidFill>
                  <a:schemeClr val="tx1">
                    <a:lumMod val="50000"/>
                    <a:lumOff val="50000"/>
                    <a:alpha val="15000"/>
                  </a:schemeClr>
                </a:solidFill>
              </a:ln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379E69-5178-4393-924A-9EFF13C54665}"/>
              </a:ext>
            </a:extLst>
          </p:cNvPr>
          <p:cNvSpPr txBox="1"/>
          <p:nvPr/>
        </p:nvSpPr>
        <p:spPr>
          <a:xfrm>
            <a:off x="1856219" y="640422"/>
            <a:ext cx="5246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9C1C9"/>
                </a:solidFill>
                <a:latin typeface="210 만화가게 R" panose="02020603020101020101" pitchFamily="18" charset="-127"/>
                <a:ea typeface="210 만화가게 R" panose="02020603020101020101" pitchFamily="18" charset="-127"/>
              </a:rPr>
              <a:t>-  </a:t>
            </a:r>
            <a:r>
              <a:rPr lang="ko-KR" altLang="en-US" sz="2800" dirty="0">
                <a:solidFill>
                  <a:srgbClr val="69C1C9"/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rPr>
              <a:t>공장 매칭 자동화 시스템이란</a:t>
            </a:r>
            <a:r>
              <a:rPr lang="en-US" altLang="ko-KR" sz="2800" dirty="0">
                <a:solidFill>
                  <a:srgbClr val="69C1C9"/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rPr>
              <a:t>? </a:t>
            </a:r>
            <a:endParaRPr lang="ko-KR" altLang="en-US" sz="2800" dirty="0">
              <a:solidFill>
                <a:srgbClr val="69C1C9"/>
              </a:solidFill>
              <a:latin typeface="210 만화가게 R" panose="02020603020101020101" pitchFamily="18" charset="-127"/>
              <a:ea typeface="210 만화가게 R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12A6DA-0658-49B8-98EB-48D4C94C591B}"/>
              </a:ext>
            </a:extLst>
          </p:cNvPr>
          <p:cNvSpPr txBox="1"/>
          <p:nvPr/>
        </p:nvSpPr>
        <p:spPr>
          <a:xfrm>
            <a:off x="1236483" y="23894"/>
            <a:ext cx="3272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rPr>
              <a:t>1. 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rPr>
              <a:t>아이디어 구상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30304F-E52F-49B6-8C90-7482D7B9FDA1}"/>
              </a:ext>
            </a:extLst>
          </p:cNvPr>
          <p:cNvSpPr txBox="1"/>
          <p:nvPr/>
        </p:nvSpPr>
        <p:spPr>
          <a:xfrm>
            <a:off x="678656" y="5917807"/>
            <a:ext cx="1083468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기대효과 </a:t>
            </a:r>
            <a:r>
              <a:rPr lang="en-US" altLang="ko-KR" sz="32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=&gt; </a:t>
            </a:r>
            <a:r>
              <a:rPr lang="ko-KR" altLang="en-US" sz="32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주문자의 접근성과 공장의 생산성을 최대화 </a:t>
            </a:r>
          </a:p>
          <a:p>
            <a:pPr algn="ctr"/>
            <a:endParaRPr lang="ko-KR" altLang="en-US" sz="3200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C19DBC2-BC1F-440A-932D-9896DC921F73}"/>
              </a:ext>
            </a:extLst>
          </p:cNvPr>
          <p:cNvSpPr/>
          <p:nvPr/>
        </p:nvSpPr>
        <p:spPr>
          <a:xfrm>
            <a:off x="678656" y="5834165"/>
            <a:ext cx="10834688" cy="704209"/>
          </a:xfrm>
          <a:prstGeom prst="rect">
            <a:avLst/>
          </a:prstGeom>
          <a:noFill/>
          <a:ln w="825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래픽 19" descr="갈매기형 화살표">
            <a:extLst>
              <a:ext uri="{FF2B5EF4-FFF2-40B4-BE49-F238E27FC236}">
                <a16:creationId xmlns:a16="http://schemas.microsoft.com/office/drawing/2014/main" id="{F8718697-9030-4B90-97EA-F90DF4A526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66110" y="3452464"/>
            <a:ext cx="803038" cy="803038"/>
          </a:xfrm>
          <a:prstGeom prst="rect">
            <a:avLst/>
          </a:prstGeom>
        </p:spPr>
      </p:pic>
      <p:pic>
        <p:nvPicPr>
          <p:cNvPr id="41" name="그래픽 40" descr="갈매기형 화살표">
            <a:extLst>
              <a:ext uri="{FF2B5EF4-FFF2-40B4-BE49-F238E27FC236}">
                <a16:creationId xmlns:a16="http://schemas.microsoft.com/office/drawing/2014/main" id="{7B675680-E00C-4DF3-8739-4D5170218B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0948" y="3452464"/>
            <a:ext cx="803038" cy="80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06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Box 217">
            <a:extLst>
              <a:ext uri="{FF2B5EF4-FFF2-40B4-BE49-F238E27FC236}">
                <a16:creationId xmlns:a16="http://schemas.microsoft.com/office/drawing/2014/main" id="{D070E6D8-12AB-4B6B-84D9-97BB8EE9F582}"/>
              </a:ext>
            </a:extLst>
          </p:cNvPr>
          <p:cNvSpPr txBox="1"/>
          <p:nvPr/>
        </p:nvSpPr>
        <p:spPr>
          <a:xfrm>
            <a:off x="3325049" y="2390032"/>
            <a:ext cx="554190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0" dirty="0">
                <a:solidFill>
                  <a:schemeClr val="bg2">
                    <a:lumMod val="50000"/>
                  </a:schemeClr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rPr>
              <a:t>주요 기능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7901D97-EAC7-4942-800F-2D812F67DEC0}"/>
              </a:ext>
            </a:extLst>
          </p:cNvPr>
          <p:cNvSpPr/>
          <p:nvPr/>
        </p:nvSpPr>
        <p:spPr>
          <a:xfrm>
            <a:off x="0" y="0"/>
            <a:ext cx="385482" cy="6858000"/>
          </a:xfrm>
          <a:prstGeom prst="rect">
            <a:avLst/>
          </a:prstGeom>
          <a:solidFill>
            <a:srgbClr val="69C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2580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EC4A0B7-FB83-4D6C-8A3C-97F0D0B39A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4" r="5389"/>
          <a:stretch/>
        </p:blipFill>
        <p:spPr>
          <a:xfrm>
            <a:off x="179998" y="2936298"/>
            <a:ext cx="11811111" cy="3727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A8B5EC3-7221-455D-82CC-A898DAB73C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56" t="-933" r="16501" b="24922"/>
          <a:stretch/>
        </p:blipFill>
        <p:spPr>
          <a:xfrm>
            <a:off x="7616536" y="544852"/>
            <a:ext cx="4242225" cy="22495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41C7D83-8B2A-4314-B76E-779266B40BDF}"/>
              </a:ext>
            </a:extLst>
          </p:cNvPr>
          <p:cNvSpPr txBox="1"/>
          <p:nvPr/>
        </p:nvSpPr>
        <p:spPr>
          <a:xfrm>
            <a:off x="179998" y="2342148"/>
            <a:ext cx="2551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69C1C9"/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rPr>
              <a:t>Factory </a:t>
            </a:r>
            <a:r>
              <a:rPr lang="ko-KR" altLang="en-US" sz="2800" dirty="0">
                <a:solidFill>
                  <a:srgbClr val="69C1C9"/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rPr>
              <a:t>테이블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2CD169-FF97-4037-A5C7-9797B38B366C}"/>
              </a:ext>
            </a:extLst>
          </p:cNvPr>
          <p:cNvSpPr txBox="1"/>
          <p:nvPr/>
        </p:nvSpPr>
        <p:spPr>
          <a:xfrm>
            <a:off x="7616536" y="16780"/>
            <a:ext cx="2005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69C1C9"/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rPr>
              <a:t>User </a:t>
            </a:r>
            <a:r>
              <a:rPr lang="ko-KR" altLang="en-US" sz="2800" dirty="0">
                <a:solidFill>
                  <a:srgbClr val="69C1C9"/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rPr>
              <a:t>테이블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5EC227-5C59-4C37-91AD-9ED178932AEA}"/>
              </a:ext>
            </a:extLst>
          </p:cNvPr>
          <p:cNvSpPr>
            <a:spLocks/>
          </p:cNvSpPr>
          <p:nvPr/>
        </p:nvSpPr>
        <p:spPr>
          <a:xfrm>
            <a:off x="-2" y="0"/>
            <a:ext cx="1080000" cy="1080000"/>
          </a:xfrm>
          <a:prstGeom prst="rect">
            <a:avLst/>
          </a:prstGeom>
          <a:solidFill>
            <a:srgbClr val="69C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B8B642-6C2C-4D66-B698-6320E95DD9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98" y="191597"/>
            <a:ext cx="720000" cy="72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AB7CF1-2531-4D81-BD03-983269319A1D}"/>
              </a:ext>
            </a:extLst>
          </p:cNvPr>
          <p:cNvSpPr txBox="1"/>
          <p:nvPr/>
        </p:nvSpPr>
        <p:spPr>
          <a:xfrm>
            <a:off x="1079998" y="0"/>
            <a:ext cx="4134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rPr>
              <a:t>2. 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rPr>
              <a:t>주요 기능 </a:t>
            </a:r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rPr>
              <a:t>- DB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rPr>
              <a:t> 구축</a:t>
            </a:r>
          </a:p>
        </p:txBody>
      </p:sp>
    </p:spTree>
    <p:extLst>
      <p:ext uri="{BB962C8B-B14F-4D97-AF65-F5344CB8AC3E}">
        <p14:creationId xmlns:p14="http://schemas.microsoft.com/office/powerpoint/2010/main" val="2680943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BE5CEE3-DD2A-45FC-97F9-BECD58148016}"/>
              </a:ext>
            </a:extLst>
          </p:cNvPr>
          <p:cNvSpPr>
            <a:spLocks/>
          </p:cNvSpPr>
          <p:nvPr/>
        </p:nvSpPr>
        <p:spPr>
          <a:xfrm>
            <a:off x="-2" y="0"/>
            <a:ext cx="1080000" cy="1080000"/>
          </a:xfrm>
          <a:prstGeom prst="rect">
            <a:avLst/>
          </a:prstGeom>
          <a:solidFill>
            <a:srgbClr val="69C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8" name="그림 227">
            <a:extLst>
              <a:ext uri="{FF2B5EF4-FFF2-40B4-BE49-F238E27FC236}">
                <a16:creationId xmlns:a16="http://schemas.microsoft.com/office/drawing/2014/main" id="{20865D94-0F5C-4D43-A0BB-6ECA609681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98" y="191597"/>
            <a:ext cx="720000" cy="720000"/>
          </a:xfrm>
          <a:prstGeom prst="rect">
            <a:avLst/>
          </a:prstGeom>
        </p:spPr>
      </p:pic>
      <p:sp>
        <p:nvSpPr>
          <p:cNvPr id="229" name="TextBox 228">
            <a:extLst>
              <a:ext uri="{FF2B5EF4-FFF2-40B4-BE49-F238E27FC236}">
                <a16:creationId xmlns:a16="http://schemas.microsoft.com/office/drawing/2014/main" id="{73253718-27B6-4ECD-9407-226604737E6C}"/>
              </a:ext>
            </a:extLst>
          </p:cNvPr>
          <p:cNvSpPr txBox="1"/>
          <p:nvPr/>
        </p:nvSpPr>
        <p:spPr>
          <a:xfrm>
            <a:off x="1079998" y="6568"/>
            <a:ext cx="2319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rPr>
              <a:t>2. 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  <a:latin typeface="210 만화가게 B" panose="02020603020101020101" pitchFamily="18" charset="-127"/>
                <a:ea typeface="210 만화가게 B" panose="02020603020101020101" pitchFamily="18" charset="-127"/>
              </a:rPr>
              <a:t>주요 기능</a:t>
            </a:r>
          </a:p>
        </p:txBody>
      </p:sp>
      <p:pic>
        <p:nvPicPr>
          <p:cNvPr id="230" name="그림 229">
            <a:extLst>
              <a:ext uri="{FF2B5EF4-FFF2-40B4-BE49-F238E27FC236}">
                <a16:creationId xmlns:a16="http://schemas.microsoft.com/office/drawing/2014/main" id="{879A9110-7C47-4CBA-A518-9412F4EC1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98" y="1182142"/>
            <a:ext cx="4693933" cy="551797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88" name="TextBox 287">
            <a:extLst>
              <a:ext uri="{FF2B5EF4-FFF2-40B4-BE49-F238E27FC236}">
                <a16:creationId xmlns:a16="http://schemas.microsoft.com/office/drawing/2014/main" id="{E8F190DD-4340-44A2-B1CD-F3BC01305EEA}"/>
              </a:ext>
            </a:extLst>
          </p:cNvPr>
          <p:cNvSpPr txBox="1"/>
          <p:nvPr/>
        </p:nvSpPr>
        <p:spPr>
          <a:xfrm>
            <a:off x="1351444" y="3200222"/>
            <a:ext cx="125386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내용을 입력해요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513AF645-F39F-4C30-A9F0-FD5C630A07E7}"/>
              </a:ext>
            </a:extLst>
          </p:cNvPr>
          <p:cNvSpPr txBox="1"/>
          <p:nvPr/>
        </p:nvSpPr>
        <p:spPr>
          <a:xfrm>
            <a:off x="1541715" y="3248670"/>
            <a:ext cx="1942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1. ID</a:t>
            </a:r>
            <a:r>
              <a:rPr lang="ko-KR" altLang="en-US" sz="28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입력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1EEF5306-D175-4131-A04C-46BA55A93C57}"/>
              </a:ext>
            </a:extLst>
          </p:cNvPr>
          <p:cNvSpPr txBox="1"/>
          <p:nvPr/>
        </p:nvSpPr>
        <p:spPr>
          <a:xfrm>
            <a:off x="1541715" y="4001533"/>
            <a:ext cx="3099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2. Password</a:t>
            </a:r>
            <a:r>
              <a:rPr lang="ko-KR" altLang="en-US" sz="28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입력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109176FA-B449-4548-B1E2-ACA2E67C8B45}"/>
              </a:ext>
            </a:extLst>
          </p:cNvPr>
          <p:cNvSpPr txBox="1"/>
          <p:nvPr/>
        </p:nvSpPr>
        <p:spPr>
          <a:xfrm>
            <a:off x="992911" y="4771145"/>
            <a:ext cx="3553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3. Login </a:t>
            </a:r>
            <a:r>
              <a:rPr lang="ko-KR" altLang="en-US" sz="28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클릭</a:t>
            </a:r>
          </a:p>
        </p:txBody>
      </p:sp>
      <p:pic>
        <p:nvPicPr>
          <p:cNvPr id="247" name="그래픽 246" descr="갈매기형 화살표">
            <a:extLst>
              <a:ext uri="{FF2B5EF4-FFF2-40B4-BE49-F238E27FC236}">
                <a16:creationId xmlns:a16="http://schemas.microsoft.com/office/drawing/2014/main" id="{DCD13531-1C08-4598-B567-C6DAED2905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67247" y="2763254"/>
            <a:ext cx="1331491" cy="1331491"/>
          </a:xfrm>
          <a:prstGeom prst="rect">
            <a:avLst/>
          </a:prstGeom>
        </p:spPr>
      </p:pic>
      <p:pic>
        <p:nvPicPr>
          <p:cNvPr id="248" name="그림 247">
            <a:extLst>
              <a:ext uri="{FF2B5EF4-FFF2-40B4-BE49-F238E27FC236}">
                <a16:creationId xmlns:a16="http://schemas.microsoft.com/office/drawing/2014/main" id="{5A5140DB-00CA-4AD6-91DB-23997CF04D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t="1182" r="883" b="1"/>
          <a:stretch/>
        </p:blipFill>
        <p:spPr>
          <a:xfrm>
            <a:off x="7152626" y="1161822"/>
            <a:ext cx="4693934" cy="551797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52" name="TextBox 251">
            <a:extLst>
              <a:ext uri="{FF2B5EF4-FFF2-40B4-BE49-F238E27FC236}">
                <a16:creationId xmlns:a16="http://schemas.microsoft.com/office/drawing/2014/main" id="{0E6A3FD1-3EE7-46D1-882E-B7B15CB892D8}"/>
              </a:ext>
            </a:extLst>
          </p:cNvPr>
          <p:cNvSpPr txBox="1"/>
          <p:nvPr/>
        </p:nvSpPr>
        <p:spPr>
          <a:xfrm>
            <a:off x="1823963" y="535811"/>
            <a:ext cx="2534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9C1C9"/>
                </a:solidFill>
                <a:latin typeface="210 만화가게 R" panose="02020603020101020101" pitchFamily="18" charset="-127"/>
                <a:ea typeface="210 만화가게 R" panose="02020603020101020101" pitchFamily="18" charset="-127"/>
              </a:rPr>
              <a:t>- 01. </a:t>
            </a:r>
            <a:r>
              <a:rPr lang="ko-KR" altLang="en-US" sz="2800" dirty="0">
                <a:solidFill>
                  <a:srgbClr val="69C1C9"/>
                </a:solidFill>
                <a:latin typeface="210 만화가게 R" panose="02020603020101020101" pitchFamily="18" charset="-127"/>
                <a:ea typeface="210 만화가게 R" panose="02020603020101020101" pitchFamily="18" charset="-127"/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68228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1014</TotalTime>
  <Words>328</Words>
  <Application>Microsoft Office PowerPoint</Application>
  <PresentationFormat>와이드스크린</PresentationFormat>
  <Paragraphs>103</Paragraphs>
  <Slides>26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210 만화가게 R</vt:lpstr>
      <vt:lpstr>배달의민족 한나</vt:lpstr>
      <vt:lpstr>KoPub돋움체 Medium</vt:lpstr>
      <vt:lpstr>Arial</vt:lpstr>
      <vt:lpstr>210 만화가게 B</vt:lpstr>
      <vt:lpstr>맑은 고딕</vt:lpstr>
      <vt:lpstr>210 만화가게 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현조</dc:creator>
  <cp:lastModifiedBy>nnjiyoun@office.deu.ac.kr</cp:lastModifiedBy>
  <cp:revision>64</cp:revision>
  <dcterms:created xsi:type="dcterms:W3CDTF">2020-02-04T06:04:06Z</dcterms:created>
  <dcterms:modified xsi:type="dcterms:W3CDTF">2020-09-16T01:59:53Z</dcterms:modified>
</cp:coreProperties>
</file>